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4"/>
  </p:notesMasterIdLst>
  <p:handoutMasterIdLst>
    <p:handoutMasterId r:id="rId45"/>
  </p:handoutMasterIdLst>
  <p:sldIdLst>
    <p:sldId id="306" r:id="rId2"/>
    <p:sldId id="256" r:id="rId3"/>
    <p:sldId id="257" r:id="rId4"/>
    <p:sldId id="307" r:id="rId5"/>
    <p:sldId id="259" r:id="rId6"/>
    <p:sldId id="262" r:id="rId7"/>
    <p:sldId id="261" r:id="rId8"/>
    <p:sldId id="260" r:id="rId9"/>
    <p:sldId id="263" r:id="rId10"/>
    <p:sldId id="264" r:id="rId11"/>
    <p:sldId id="265" r:id="rId12"/>
    <p:sldId id="266" r:id="rId13"/>
    <p:sldId id="308" r:id="rId14"/>
    <p:sldId id="267" r:id="rId15"/>
    <p:sldId id="268" r:id="rId16"/>
    <p:sldId id="269" r:id="rId17"/>
    <p:sldId id="270" r:id="rId18"/>
    <p:sldId id="271" r:id="rId19"/>
    <p:sldId id="272" r:id="rId20"/>
    <p:sldId id="274" r:id="rId21"/>
    <p:sldId id="277" r:id="rId22"/>
    <p:sldId id="278" r:id="rId23"/>
    <p:sldId id="279" r:id="rId24"/>
    <p:sldId id="303" r:id="rId25"/>
    <p:sldId id="280" r:id="rId26"/>
    <p:sldId id="281" r:id="rId27"/>
    <p:sldId id="282" r:id="rId28"/>
    <p:sldId id="299" r:id="rId29"/>
    <p:sldId id="284" r:id="rId30"/>
    <p:sldId id="285" r:id="rId31"/>
    <p:sldId id="286" r:id="rId32"/>
    <p:sldId id="287" r:id="rId33"/>
    <p:sldId id="297" r:id="rId34"/>
    <p:sldId id="298" r:id="rId35"/>
    <p:sldId id="291" r:id="rId36"/>
    <p:sldId id="292" r:id="rId37"/>
    <p:sldId id="293" r:id="rId38"/>
    <p:sldId id="294" r:id="rId39"/>
    <p:sldId id="295" r:id="rId40"/>
    <p:sldId id="305" r:id="rId41"/>
    <p:sldId id="296" r:id="rId42"/>
    <p:sldId id="301" r:id="rId4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081" autoAdjust="0"/>
    <p:restoredTop sz="90929"/>
  </p:normalViewPr>
  <p:slideViewPr>
    <p:cSldViewPr>
      <p:cViewPr varScale="1">
        <p:scale>
          <a:sx n="47" d="100"/>
          <a:sy n="47" d="100"/>
        </p:scale>
        <p:origin x="702" y="5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4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46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46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46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F586E4D-F413-43C8-B97A-3B035A528AC0}" type="slidenum">
              <a:rPr lang="en-US"/>
              <a:pPr/>
              <a:t>‹#›</a:t>
            </a:fld>
            <a:endParaRPr lang="en-US"/>
          </a:p>
        </p:txBody>
      </p:sp>
    </p:spTree>
    <p:extLst>
      <p:ext uri="{BB962C8B-B14F-4D97-AF65-F5344CB8AC3E}">
        <p14:creationId xmlns:p14="http://schemas.microsoft.com/office/powerpoint/2010/main" val="3140074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0D95249-0005-4E56-859C-6630696F97C4}" type="slidenum">
              <a:rPr lang="en-US"/>
              <a:pPr/>
              <a:t>‹#›</a:t>
            </a:fld>
            <a:endParaRPr lang="en-US"/>
          </a:p>
        </p:txBody>
      </p:sp>
    </p:spTree>
    <p:extLst>
      <p:ext uri="{BB962C8B-B14F-4D97-AF65-F5344CB8AC3E}">
        <p14:creationId xmlns:p14="http://schemas.microsoft.com/office/powerpoint/2010/main" val="6158057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CADCD7-F003-45BA-8AA5-195B2ABA97B9}" type="slidenum">
              <a:rPr lang="en-US"/>
              <a:pPr/>
              <a:t>2</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61799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2EADEB-1AD5-4287-87D4-045A456882F7}" type="slidenum">
              <a:rPr lang="en-US"/>
              <a:pPr/>
              <a:t>12</a:t>
            </a:fld>
            <a:endParaRPr lang="en-US"/>
          </a:p>
        </p:txBody>
      </p:sp>
      <p:sp>
        <p:nvSpPr>
          <p:cNvPr id="50178" name="Rectangle 2050"/>
          <p:cNvSpPr>
            <a:spLocks noGrp="1" noRot="1" noChangeAspect="1" noChangeArrowheads="1" noTextEdit="1"/>
          </p:cNvSpPr>
          <p:nvPr>
            <p:ph type="sldImg"/>
          </p:nvPr>
        </p:nvSpPr>
        <p:spPr>
          <a:ln/>
        </p:spPr>
      </p:sp>
      <p:sp>
        <p:nvSpPr>
          <p:cNvPr id="50179" name="Rectangle 2051"/>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1033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670A49-65D1-4FE1-A86F-FF73CAFBCF4C}" type="slidenum">
              <a:rPr lang="en-US"/>
              <a:pPr/>
              <a:t>14</a:t>
            </a:fld>
            <a:endParaRPr lang="en-US"/>
          </a:p>
        </p:txBody>
      </p:sp>
      <p:sp>
        <p:nvSpPr>
          <p:cNvPr id="51202" name="Rectangle 1026"/>
          <p:cNvSpPr>
            <a:spLocks noGrp="1" noRot="1" noChangeAspect="1" noChangeArrowheads="1" noTextEdit="1"/>
          </p:cNvSpPr>
          <p:nvPr>
            <p:ph type="sldImg"/>
          </p:nvPr>
        </p:nvSpPr>
        <p:spPr>
          <a:ln/>
        </p:spPr>
      </p:sp>
      <p:sp>
        <p:nvSpPr>
          <p:cNvPr id="51203"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06984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0F9C0B-26B3-429C-B1CC-2F917B9D1AFA}" type="slidenum">
              <a:rPr lang="en-US"/>
              <a:pPr/>
              <a:t>15</a:t>
            </a:fld>
            <a:endParaRPr lang="en-US"/>
          </a:p>
        </p:txBody>
      </p:sp>
      <p:sp>
        <p:nvSpPr>
          <p:cNvPr id="52226" name="Rectangle 1026"/>
          <p:cNvSpPr>
            <a:spLocks noGrp="1" noRot="1" noChangeAspect="1" noChangeArrowheads="1" noTextEdit="1"/>
          </p:cNvSpPr>
          <p:nvPr>
            <p:ph type="sldImg"/>
          </p:nvPr>
        </p:nvSpPr>
        <p:spPr>
          <a:ln/>
        </p:spPr>
      </p:sp>
      <p:sp>
        <p:nvSpPr>
          <p:cNvPr id="52227"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48958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1CFD52-8DEC-48E6-A751-77C8FEB2E3D6}" type="slidenum">
              <a:rPr lang="en-US"/>
              <a:pPr/>
              <a:t>16</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99776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68B835-0C57-4669-839F-A5AE954D8EAB}" type="slidenum">
              <a:rPr lang="en-US"/>
              <a:pPr/>
              <a:t>17</a:t>
            </a:fld>
            <a:endParaRPr lang="en-US"/>
          </a:p>
        </p:txBody>
      </p:sp>
      <p:sp>
        <p:nvSpPr>
          <p:cNvPr id="54274" name="Rectangle 1026"/>
          <p:cNvSpPr>
            <a:spLocks noGrp="1" noRot="1" noChangeAspect="1" noChangeArrowheads="1" noTextEdit="1"/>
          </p:cNvSpPr>
          <p:nvPr>
            <p:ph type="sldImg"/>
          </p:nvPr>
        </p:nvSpPr>
        <p:spPr>
          <a:ln/>
        </p:spPr>
      </p:sp>
      <p:sp>
        <p:nvSpPr>
          <p:cNvPr id="54275"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75836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60CCE7-773B-42B6-B41D-7956CC7535B7}" type="slidenum">
              <a:rPr lang="en-US"/>
              <a:pPr/>
              <a:t>18</a:t>
            </a:fld>
            <a:endParaRPr lang="en-US"/>
          </a:p>
        </p:txBody>
      </p:sp>
      <p:sp>
        <p:nvSpPr>
          <p:cNvPr id="55298" name="Rectangle 1026"/>
          <p:cNvSpPr>
            <a:spLocks noGrp="1" noRot="1" noChangeAspect="1" noChangeArrowheads="1" noTextEdit="1"/>
          </p:cNvSpPr>
          <p:nvPr>
            <p:ph type="sldImg"/>
          </p:nvPr>
        </p:nvSpPr>
        <p:spPr>
          <a:ln/>
        </p:spPr>
      </p:sp>
      <p:sp>
        <p:nvSpPr>
          <p:cNvPr id="55299"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04056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6FA488-96D0-4877-B57A-589099255C93}" type="slidenum">
              <a:rPr lang="en-US"/>
              <a:pPr/>
              <a:t>19</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4791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1CDBF3-A996-4CEA-8F04-BA33385F7960}" type="slidenum">
              <a:rPr lang="en-US"/>
              <a:pPr/>
              <a:t>20</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116012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68A680-D42B-4951-936E-9F20EE0EA2BF}" type="slidenum">
              <a:rPr lang="en-US"/>
              <a:pPr/>
              <a:t>21</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547186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C8B0F9-F5FB-4C2A-9DC3-4A57E97F2FC4}" type="slidenum">
              <a:rPr lang="en-US"/>
              <a:pPr/>
              <a:t>22</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80762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4816DC-3543-4BA8-8DE9-6954793639D7}" type="slidenum">
              <a:rPr lang="en-US"/>
              <a:pPr/>
              <a:t>3</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433581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882252-BCB2-4910-B827-35F5EDB978AA}" type="slidenum">
              <a:rPr lang="en-US"/>
              <a:pPr/>
              <a:t>23</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98812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1B1B93-75D4-48F6-8AB2-42D0E526396F}" type="slidenum">
              <a:rPr lang="en-US"/>
              <a:pPr/>
              <a:t>24</a:t>
            </a:fld>
            <a:endParaRPr lang="en-US"/>
          </a:p>
        </p:txBody>
      </p:sp>
      <p:sp>
        <p:nvSpPr>
          <p:cNvPr id="1259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59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30489590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C89067-8C45-4E4E-B400-21D781074941}" type="slidenum">
              <a:rPr lang="en-US"/>
              <a:pPr/>
              <a:t>25</a:t>
            </a:fld>
            <a:endParaRPr lang="en-US"/>
          </a:p>
        </p:txBody>
      </p:sp>
      <p:sp>
        <p:nvSpPr>
          <p:cNvPr id="61442" name="Rectangle 1026"/>
          <p:cNvSpPr>
            <a:spLocks noGrp="1" noRot="1" noChangeAspect="1" noChangeArrowheads="1" noTextEdit="1"/>
          </p:cNvSpPr>
          <p:nvPr>
            <p:ph type="sldImg"/>
          </p:nvPr>
        </p:nvSpPr>
        <p:spPr>
          <a:ln/>
        </p:spPr>
      </p:sp>
      <p:sp>
        <p:nvSpPr>
          <p:cNvPr id="61443"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864791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5A2D32-E75B-4127-B1AF-D46135FDBE18}" type="slidenum">
              <a:rPr lang="en-US"/>
              <a:pPr/>
              <a:t>26</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8259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9D2417-F865-49C0-A5C4-F4E67976977E}" type="slidenum">
              <a:rPr lang="en-US"/>
              <a:pPr/>
              <a:t>27</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341226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C8CC31-FDB7-4B63-8A5C-E643DB2CAAE7}" type="slidenum">
              <a:rPr lang="en-US"/>
              <a:pPr/>
              <a:t>28</a:t>
            </a:fld>
            <a:endParaRPr lang="en-US"/>
          </a:p>
        </p:txBody>
      </p:sp>
      <p:sp>
        <p:nvSpPr>
          <p:cNvPr id="106498" name="Rectangle 3074"/>
          <p:cNvSpPr>
            <a:spLocks noGrp="1" noRot="1" noChangeAspect="1" noChangeArrowheads="1" noTextEdit="1"/>
          </p:cNvSpPr>
          <p:nvPr>
            <p:ph type="sldImg"/>
          </p:nvPr>
        </p:nvSpPr>
        <p:spPr>
          <a:ln/>
        </p:spPr>
      </p:sp>
      <p:sp>
        <p:nvSpPr>
          <p:cNvPr id="106499" name="Rectangle 3075"/>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1045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425081-5E77-4F6B-B922-0A090C7099DE}" type="slidenum">
              <a:rPr lang="en-US"/>
              <a:pPr/>
              <a:t>29</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557312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E4B287-F8AC-4C02-9772-A75252EDF890}" type="slidenum">
              <a:rPr lang="en-US"/>
              <a:pPr/>
              <a:t>30</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305070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BDC512-FA43-4FAC-811F-9331D0D975F6}" type="slidenum">
              <a:rPr lang="en-US"/>
              <a:pPr/>
              <a:t>31</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052381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07631D-1701-4AE8-9793-6F0B9E6D79B2}" type="slidenum">
              <a:rPr lang="en-US"/>
              <a:pPr/>
              <a:t>32</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69096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45B01-D4F0-4262-8540-DB9E050A3587}" type="slidenum">
              <a:rPr lang="en-US"/>
              <a:pPr/>
              <a:t>5</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6072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9F7ED3-B0CE-465C-933A-E344229A71EA}" type="slidenum">
              <a:rPr lang="en-US"/>
              <a:pPr/>
              <a:t>33</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178991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2AAF92-10FC-4722-96B2-2A1CBD7CD65E}" type="slidenum">
              <a:rPr lang="en-US"/>
              <a:pPr/>
              <a:t>34</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305509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40A47-BE65-4995-8E8D-AB275456D2F0}" type="slidenum">
              <a:rPr lang="en-US"/>
              <a:pPr/>
              <a:t>35</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710138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94EBB2-2CE7-4703-852F-3FB09403E8EC}" type="slidenum">
              <a:rPr lang="en-US"/>
              <a:pPr/>
              <a:t>36</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556132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96158-FB00-4DD7-B7B3-D561697B0DFB}" type="slidenum">
              <a:rPr lang="en-US"/>
              <a:pPr/>
              <a:t>37</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314499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8CE14E-0FBA-411C-924F-5A94C5ED3C66}" type="slidenum">
              <a:rPr lang="en-US"/>
              <a:pPr/>
              <a:t>38</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603585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D6B048-3ABD-4EF8-BF44-ACC4EA8C4718}" type="slidenum">
              <a:rPr lang="en-US"/>
              <a:pPr/>
              <a:t>39</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781382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73DA0E-F440-4933-8B7E-2B47971A27D1}" type="slidenum">
              <a:rPr lang="en-US"/>
              <a:pPr/>
              <a:t>40</a:t>
            </a:fld>
            <a:endParaRPr lang="en-US"/>
          </a:p>
        </p:txBody>
      </p:sp>
      <p:sp>
        <p:nvSpPr>
          <p:cNvPr id="1320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20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826426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F7B23B-6F5F-432C-8DDC-E6FEAD56B8DD}" type="slidenum">
              <a:rPr lang="en-US"/>
              <a:pPr/>
              <a:t>41</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240635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7665F2-09D3-498A-96FE-7AF60A6BAB42}" type="slidenum">
              <a:rPr lang="en-US"/>
              <a:pPr/>
              <a:t>42</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13587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383748-2141-456C-B68E-3F05BE36E14B}" type="slidenum">
              <a:rPr lang="en-US"/>
              <a:pPr/>
              <a:t>6</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10530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75D63-3D8F-44B4-BFA3-CCF2E1C2755B}" type="slidenum">
              <a:rPr lang="en-US"/>
              <a:pPr/>
              <a:t>7</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22516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45E91F-E635-4607-9B1D-D66DA2761767}" type="slidenum">
              <a:rPr lang="en-US"/>
              <a:pPr/>
              <a:t>8</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07949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1B3E10-14A8-4DDA-AD21-4151EEFCC598}" type="slidenum">
              <a:rPr lang="en-US"/>
              <a:pPr/>
              <a:t>9</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09089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2E4BFE-C7EC-4E66-BBFF-EA759BAEB091}" type="slidenum">
              <a:rPr lang="en-US"/>
              <a:pPr/>
              <a:t>10</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88795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0E7455-1F9B-4461-99C1-2A2ACC5A6065}" type="slidenum">
              <a:rPr lang="en-US"/>
              <a:pPr/>
              <a:t>11</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1026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C61D742-4558-4A7F-ABD2-23888C74BA5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65070-F91B-467C-B883-074FCAAC5B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36C99-AEA3-4E0A-B14D-8D6DD381E9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9329-EEAB-4B3A-96E1-EA4E4F2CD2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A4833-9302-470B-8AAB-F564C0CB357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4451C-05AE-4515-AB69-0DE333D373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626427-0A11-4DEB-9184-2C57D6984C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17B15E-9A05-483F-9B79-3E12808D4F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A7863A-AC3C-4735-A623-1AD8E962C7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0A480-9ED9-4942-9229-5CAE033A5A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3369B37-3728-49B9-A172-715E6392EC4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97E020-A0A9-40D6-AD82-A106E822166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Don\Desktop\WMV\2007%20Hypnotic%20Dentist%20Removes%20Teeth%20with%20Hypnosis%20only.wmv"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Videos/mind-motivations.exe"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www.lifefirst.com/" TargetMode="External"/><Relationship Id="rId4" Type="http://schemas.openxmlformats.org/officeDocument/2006/relationships/hyperlink" Target="../Videos/spiral.lnk"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ideo" Target="file:///C:\Users\Don\Desktop\Videos\WEATHER.wmv"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C:\Users\Don\Desktop\Videos\dddracula.wmv" TargetMode="External"/><Relationship Id="rId1" Type="http://schemas.openxmlformats.org/officeDocument/2006/relationships/video" Target="file:///C:\Documents%20and%20Settings\Owner\My%20Documents\My%20Videos\dddracula.wmv" TargetMode="Externa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file:///C:\Users\Don\Desktop\Videos\Surgical%20HypnosisVideo3.wmv"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Something Different</a:t>
            </a:r>
            <a:endParaRPr lang="en-US" dirty="0"/>
          </a:p>
        </p:txBody>
      </p:sp>
      <p:pic>
        <p:nvPicPr>
          <p:cNvPr id="4" name="2007 Hypnotic Dentist Removes Teeth with Hypnosis only.wmv">
            <a:hlinkClick r:id="" action="ppaction://media"/>
          </p:cNvPr>
          <p:cNvPicPr>
            <a:picLocks noGrp="1" noRot="1" noChangeAspect="1"/>
          </p:cNvPicPr>
          <p:nvPr>
            <p:ph idx="1"/>
            <a:videoFile r:link="rId1"/>
          </p:nvPr>
        </p:nvPicPr>
        <p:blipFill>
          <a:blip r:embed="rId3" cstate="print"/>
          <a:stretch>
            <a:fillRect/>
          </a:stretch>
        </p:blipFill>
        <p:spPr>
          <a:xfrm>
            <a:off x="1778000" y="1828800"/>
            <a:ext cx="5588000" cy="4191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704088"/>
            <a:ext cx="8229600" cy="896112"/>
          </a:xfrm>
        </p:spPr>
        <p:txBody>
          <a:bodyPr/>
          <a:lstStyle/>
          <a:p>
            <a:pPr algn="ctr"/>
            <a:r>
              <a:rPr lang="en-US" dirty="0"/>
              <a:t>Definition of Hypnosis</a:t>
            </a:r>
          </a:p>
        </p:txBody>
      </p:sp>
      <p:sp>
        <p:nvSpPr>
          <p:cNvPr id="26627" name="Rectangle 3"/>
          <p:cNvSpPr>
            <a:spLocks noGrp="1" noChangeArrowheads="1"/>
          </p:cNvSpPr>
          <p:nvPr>
            <p:ph idx="1"/>
          </p:nvPr>
        </p:nvSpPr>
        <p:spPr/>
        <p:txBody>
          <a:bodyPr/>
          <a:lstStyle/>
          <a:p>
            <a:pPr marL="609600" indent="-609600"/>
            <a:r>
              <a:rPr lang="en-US" sz="2400" dirty="0">
                <a:cs typeface="Times New Roman" pitchFamily="18" charset="0"/>
              </a:rPr>
              <a:t>1876, "inducement of sleep," coined </a:t>
            </a:r>
            <a:r>
              <a:rPr lang="en-US" sz="2400" dirty="0">
                <a:latin typeface="trebuchet ms" pitchFamily="34" charset="0"/>
                <a:cs typeface="Times New Roman" pitchFamily="18" charset="0"/>
              </a:rPr>
              <a:t>by the </a:t>
            </a:r>
            <a:r>
              <a:rPr lang="en-US" sz="2400" dirty="0">
                <a:cs typeface="Times New Roman" pitchFamily="18" charset="0"/>
              </a:rPr>
              <a:t>British surgeon James Braid</a:t>
            </a:r>
            <a:r>
              <a:rPr lang="en-US" sz="2400" dirty="0">
                <a:latin typeface="trebuchet ms" pitchFamily="34" charset="0"/>
                <a:cs typeface="Times New Roman" pitchFamily="18" charset="0"/>
              </a:rPr>
              <a:t>,</a:t>
            </a:r>
            <a:r>
              <a:rPr lang="en-US" sz="2400" dirty="0">
                <a:cs typeface="Times New Roman" pitchFamily="18" charset="0"/>
              </a:rPr>
              <a:t> (as an alternative to hypnotism) from Gk. </a:t>
            </a:r>
            <a:r>
              <a:rPr lang="en-US" sz="2400" dirty="0" err="1">
                <a:cs typeface="Times New Roman" pitchFamily="18" charset="0"/>
              </a:rPr>
              <a:t>hypnos</a:t>
            </a:r>
            <a:r>
              <a:rPr lang="en-US" sz="2400" dirty="0">
                <a:cs typeface="Times New Roman" pitchFamily="18" charset="0"/>
              </a:rPr>
              <a:t> "sleep" ( somnolence) + -</a:t>
            </a:r>
            <a:r>
              <a:rPr lang="en-US" sz="2400" dirty="0" err="1">
                <a:cs typeface="Times New Roman" pitchFamily="18" charset="0"/>
              </a:rPr>
              <a:t>osis</a:t>
            </a:r>
            <a:r>
              <a:rPr lang="en-US" sz="2400" dirty="0">
                <a:cs typeface="Times New Roman" pitchFamily="18" charset="0"/>
              </a:rPr>
              <a:t> "condition."</a:t>
            </a:r>
            <a:r>
              <a:rPr lang="en-US" dirty="0"/>
              <a:t> </a:t>
            </a:r>
          </a:p>
          <a:p>
            <a:pPr marL="609600" indent="-609600" fontAlgn="t">
              <a:buFontTx/>
              <a:buNone/>
            </a:pPr>
            <a:r>
              <a:rPr lang="en-US" sz="2400" dirty="0"/>
              <a:t>	An artificially induced altered state of consciousness, characterized by heightened suggestibility and receptivity to direction. </a:t>
            </a:r>
          </a:p>
          <a:p>
            <a:pPr marL="609600" indent="-609600"/>
            <a:r>
              <a:rPr lang="en-US" sz="2400" dirty="0"/>
              <a:t>A combination of cognitive-behavioral therapy, visualization and meditation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500" fill="hold"/>
                                        <p:tgtEl>
                                          <p:spTgt spid="26626"/>
                                        </p:tgtEl>
                                        <p:attrNameLst>
                                          <p:attrName>ppt_w</p:attrName>
                                        </p:attrNameLst>
                                      </p:cBhvr>
                                      <p:tavLst>
                                        <p:tav tm="0">
                                          <p:val>
                                            <p:fltVal val="0"/>
                                          </p:val>
                                        </p:tav>
                                        <p:tav tm="100000">
                                          <p:val>
                                            <p:strVal val="#ppt_w"/>
                                          </p:val>
                                        </p:tav>
                                      </p:tavLst>
                                    </p:anim>
                                    <p:anim calcmode="lin" valueType="num">
                                      <p:cBhvr>
                                        <p:cTn id="8" dur="500" fill="hold"/>
                                        <p:tgtEl>
                                          <p:spTgt spid="2662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6627">
                                            <p:txEl>
                                              <p:pRg st="0" end="0"/>
                                            </p:txEl>
                                          </p:spTgt>
                                        </p:tgtEl>
                                        <p:attrNameLst>
                                          <p:attrName>style.visibility</p:attrName>
                                        </p:attrNameLst>
                                      </p:cBhvr>
                                      <p:to>
                                        <p:strVal val="visible"/>
                                      </p:to>
                                    </p:set>
                                    <p:animEffect transition="in" filter="dissolve">
                                      <p:cBhvr>
                                        <p:cTn id="13" dur="500"/>
                                        <p:tgtEl>
                                          <p:spTgt spid="2662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6627">
                                            <p:txEl>
                                              <p:pRg st="1" end="1"/>
                                            </p:txEl>
                                          </p:spTgt>
                                        </p:tgtEl>
                                        <p:attrNameLst>
                                          <p:attrName>style.visibility</p:attrName>
                                        </p:attrNameLst>
                                      </p:cBhvr>
                                      <p:to>
                                        <p:strVal val="visible"/>
                                      </p:to>
                                    </p:set>
                                    <p:animEffect transition="in" filter="dissolve">
                                      <p:cBhvr>
                                        <p:cTn id="18" dur="500"/>
                                        <p:tgtEl>
                                          <p:spTgt spid="2662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6627">
                                            <p:txEl>
                                              <p:pRg st="2" end="2"/>
                                            </p:txEl>
                                          </p:spTgt>
                                        </p:tgtEl>
                                        <p:attrNameLst>
                                          <p:attrName>style.visibility</p:attrName>
                                        </p:attrNameLst>
                                      </p:cBhvr>
                                      <p:to>
                                        <p:strVal val="visible"/>
                                      </p:to>
                                    </p:set>
                                    <p:animEffect transition="in" filter="dissolve">
                                      <p:cBhvr>
                                        <p:cTn id="23"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704088"/>
            <a:ext cx="8229600" cy="743712"/>
          </a:xfrm>
        </p:spPr>
        <p:txBody>
          <a:bodyPr>
            <a:normAutofit fontScale="90000"/>
          </a:bodyPr>
          <a:lstStyle/>
          <a:p>
            <a:pPr algn="ctr"/>
            <a:r>
              <a:rPr lang="en-US" dirty="0">
                <a:cs typeface="Times New Roman" pitchFamily="18" charset="0"/>
              </a:rPr>
              <a:t>Belief Systems and Expectations</a:t>
            </a:r>
            <a:r>
              <a:rPr lang="en-US" dirty="0"/>
              <a:t> </a:t>
            </a:r>
          </a:p>
        </p:txBody>
      </p:sp>
      <p:sp>
        <p:nvSpPr>
          <p:cNvPr id="27651" name="Rectangle 3"/>
          <p:cNvSpPr>
            <a:spLocks noGrp="1" noChangeArrowheads="1"/>
          </p:cNvSpPr>
          <p:nvPr>
            <p:ph idx="1"/>
          </p:nvPr>
        </p:nvSpPr>
        <p:spPr/>
        <p:txBody>
          <a:bodyPr/>
          <a:lstStyle/>
          <a:p>
            <a:r>
              <a:rPr lang="en-US">
                <a:cs typeface="Times New Roman" pitchFamily="18" charset="0"/>
              </a:rPr>
              <a:t>Whether we’re doctors or patients, we all respond to the concept or word “hypnosis” in a:</a:t>
            </a:r>
          </a:p>
          <a:p>
            <a:pPr lvl="1"/>
            <a:r>
              <a:rPr lang="en-US">
                <a:cs typeface="Times New Roman" pitchFamily="18" charset="0"/>
              </a:rPr>
              <a:t>sometimes predictable, </a:t>
            </a:r>
          </a:p>
          <a:p>
            <a:pPr lvl="1"/>
            <a:r>
              <a:rPr lang="en-US">
                <a:cs typeface="Times New Roman" pitchFamily="18" charset="0"/>
              </a:rPr>
              <a:t>sometimes skeptical,</a:t>
            </a:r>
          </a:p>
          <a:p>
            <a:pPr lvl="1"/>
            <a:r>
              <a:rPr lang="en-US">
                <a:cs typeface="Times New Roman" pitchFamily="18" charset="0"/>
              </a:rPr>
              <a:t>maybe superstitious,</a:t>
            </a:r>
          </a:p>
          <a:p>
            <a:pPr lvl="1"/>
            <a:r>
              <a:rPr lang="en-US">
                <a:cs typeface="Times New Roman" pitchFamily="18" charset="0"/>
              </a:rPr>
              <a:t>and more often  than not, overly anxious way.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7651">
                                            <p:txEl>
                                              <p:pRg st="4" end="4"/>
                                            </p:txEl>
                                          </p:spTgt>
                                        </p:tgtEl>
                                        <p:attrNameLst>
                                          <p:attrName>style.visibility</p:attrName>
                                        </p:attrNameLst>
                                      </p:cBhvr>
                                      <p:to>
                                        <p:strVal val="visible"/>
                                      </p:to>
                                    </p:set>
                                    <p:anim calcmode="lin" valueType="num">
                                      <p:cBhvr additive="base">
                                        <p:cTn id="31" dur="500" fill="hold"/>
                                        <p:tgtEl>
                                          <p:spTgt spid="2765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76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685800" y="762000"/>
            <a:ext cx="7772400" cy="5486400"/>
          </a:xfrm>
        </p:spPr>
        <p:txBody>
          <a:bodyPr/>
          <a:lstStyle/>
          <a:p>
            <a:r>
              <a:rPr lang="en-US" sz="2800" dirty="0">
                <a:cs typeface="Times New Roman" pitchFamily="18" charset="0"/>
              </a:rPr>
              <a:t>Our individual reactions to hypnosis are determined by the belief systems and ensuing expectations with which we have developed. If we have been exposed to hypnosis in the context of the first two videos, we will expect to experience it that way. We can even say the same for dentistry: The more we </a:t>
            </a:r>
            <a:r>
              <a:rPr lang="en-US" sz="2800" u="sng" dirty="0">
                <a:cs typeface="Times New Roman" pitchFamily="18" charset="0"/>
              </a:rPr>
              <a:t>believe</a:t>
            </a:r>
            <a:r>
              <a:rPr lang="en-US" sz="2800" dirty="0">
                <a:cs typeface="Times New Roman" pitchFamily="18" charset="0"/>
              </a:rPr>
              <a:t> and </a:t>
            </a:r>
            <a:r>
              <a:rPr lang="en-US" sz="2800" u="sng" dirty="0">
                <a:cs typeface="Times New Roman" pitchFamily="18" charset="0"/>
              </a:rPr>
              <a:t>expect </a:t>
            </a:r>
            <a:r>
              <a:rPr lang="en-US" sz="2800" dirty="0">
                <a:cs typeface="Times New Roman" pitchFamily="18" charset="0"/>
              </a:rPr>
              <a:t>through our own painful experiences (or through the painful experiences of others) to experience pain, the more likely we will be to experience pain and trauma when we are in the dentist’s chair.</a:t>
            </a:r>
          </a:p>
          <a:p>
            <a:endParaRPr lang="en-US" sz="2000" dirty="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50838"/>
            <a:ext cx="7772400" cy="5745162"/>
          </a:xfrm>
        </p:spPr>
        <p:txBody>
          <a:bodyPr/>
          <a:lstStyle/>
          <a:p>
            <a:pPr algn="l"/>
            <a:r>
              <a:rPr lang="en-US" sz="3200" dirty="0" smtClean="0">
                <a:cs typeface="Times New Roman" pitchFamily="18" charset="0"/>
              </a:rPr>
              <a:t>These belief systems and expectations result from a process of classical learning theory of association and identification.</a:t>
            </a:r>
            <a:r>
              <a:rPr lang="en-US" sz="3200" dirty="0" smtClean="0"/>
              <a:t/>
            </a:r>
            <a:br>
              <a:rPr lang="en-US" sz="3200" dirty="0" smtClean="0"/>
            </a:br>
            <a:r>
              <a:rPr lang="en-US" sz="3200" dirty="0" smtClean="0">
                <a:cs typeface="Times New Roman" pitchFamily="18" charset="0"/>
              </a:rPr>
              <a:t>Right from the beginning, we need to normalize hypnosis and help the patient realize that we won’t be able to make them do anything they wouldn’t ordinarily want to do.</a:t>
            </a:r>
            <a:br>
              <a:rPr lang="en-US" sz="3200" dirty="0" smtClean="0">
                <a:cs typeface="Times New Roman" pitchFamily="18" charset="0"/>
              </a:rPr>
            </a:br>
            <a:r>
              <a:rPr lang="en-US" sz="3200" dirty="0" smtClean="0">
                <a:cs typeface="Times New Roman" pitchFamily="18" charset="0"/>
              </a:rPr>
              <a:t>It can’t grow limbs. It can’t take away your own free will and choice</a:t>
            </a:r>
            <a:r>
              <a:rPr lang="en-US" dirty="0" smtClean="0">
                <a:cs typeface="Times New Roman" pitchFamily="18" charset="0"/>
              </a:rPr>
              <a:t>.</a:t>
            </a:r>
            <a:br>
              <a:rPr lang="en-US" dirty="0" smtClean="0">
                <a:cs typeface="Times New Roman" pitchFamily="18" charset="0"/>
              </a:rPr>
            </a:br>
            <a:endParaRPr lang="en-US" dirty="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Autofit/>
          </a:bodyPr>
          <a:lstStyle/>
          <a:p>
            <a:pPr algn="ctr"/>
            <a:r>
              <a:rPr lang="en-US" sz="4000" dirty="0">
                <a:cs typeface="Times New Roman" pitchFamily="18" charset="0"/>
              </a:rPr>
              <a:t>Functional Paradigm of Hypnosis: How does it work?</a:t>
            </a:r>
          </a:p>
        </p:txBody>
      </p:sp>
      <p:pic>
        <p:nvPicPr>
          <p:cNvPr id="29700" name="Picture 4" descr="C:\Documents and Settings\Owner\Desktop\TOM\image1.gif"/>
          <p:cNvPicPr>
            <a:picLocks noChangeAspect="1" noChangeArrowheads="1"/>
          </p:cNvPicPr>
          <p:nvPr/>
        </p:nvPicPr>
        <p:blipFill>
          <a:blip r:embed="rId3" cstate="print"/>
          <a:srcRect/>
          <a:stretch>
            <a:fillRect/>
          </a:stretch>
        </p:blipFill>
        <p:spPr bwMode="auto">
          <a:xfrm>
            <a:off x="1447800" y="2133600"/>
            <a:ext cx="6194425" cy="3082925"/>
          </a:xfrm>
          <a:prstGeom prst="rect">
            <a:avLst/>
          </a:prstGeom>
          <a:noFill/>
        </p:spPr>
      </p:pic>
      <p:sp>
        <p:nvSpPr>
          <p:cNvPr id="29701" name="Text Box 5"/>
          <p:cNvSpPr txBox="1">
            <a:spLocks noChangeArrowheads="1"/>
          </p:cNvSpPr>
          <p:nvPr/>
        </p:nvSpPr>
        <p:spPr bwMode="auto">
          <a:xfrm>
            <a:off x="685800" y="5486400"/>
            <a:ext cx="7924800" cy="946150"/>
          </a:xfrm>
          <a:prstGeom prst="rect">
            <a:avLst/>
          </a:prstGeom>
          <a:noFill/>
          <a:ln w="9525">
            <a:noFill/>
            <a:miter lim="800000"/>
            <a:headEnd/>
            <a:tailEnd/>
          </a:ln>
          <a:effectLst/>
        </p:spPr>
        <p:txBody>
          <a:bodyPr>
            <a:spAutoFit/>
          </a:bodyPr>
          <a:lstStyle/>
          <a:p>
            <a:pPr algn="ctr">
              <a:spcBef>
                <a:spcPct val="50000"/>
              </a:spcBef>
            </a:pPr>
            <a:r>
              <a:rPr lang="en-US" sz="2800">
                <a:cs typeface="Times New Roman" pitchFamily="18" charset="0"/>
              </a:rPr>
              <a:t>We accept the idea of the tri-partite mind as espoused by Plato, Freud, Maclean, etc.</a:t>
            </a:r>
            <a:r>
              <a:rPr lang="en-US" sz="2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701"/>
                                        </p:tgtEl>
                                        <p:attrNameLst>
                                          <p:attrName>style.visibility</p:attrName>
                                        </p:attrNameLst>
                                      </p:cBhvr>
                                      <p:to>
                                        <p:strVal val="visible"/>
                                      </p:to>
                                    </p:set>
                                    <p:animEffect transition="in" filter="dissolve">
                                      <p:cBhvr>
                                        <p:cTn id="7" dur="500"/>
                                        <p:tgtEl>
                                          <p:spTgt spid="2970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29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Autofit/>
          </a:bodyPr>
          <a:lstStyle/>
          <a:p>
            <a:pPr algn="ctr"/>
            <a:r>
              <a:rPr lang="en-US" sz="4000" dirty="0">
                <a:cs typeface="Times New Roman" pitchFamily="18" charset="0"/>
              </a:rPr>
              <a:t>Functional Paradigm of Hypnosis: How does it work?</a:t>
            </a:r>
          </a:p>
        </p:txBody>
      </p:sp>
      <p:sp>
        <p:nvSpPr>
          <p:cNvPr id="30726" name="Text Box 6"/>
          <p:cNvSpPr txBox="1">
            <a:spLocks noChangeArrowheads="1"/>
          </p:cNvSpPr>
          <p:nvPr/>
        </p:nvSpPr>
        <p:spPr bwMode="auto">
          <a:xfrm>
            <a:off x="6765925" y="3165475"/>
            <a:ext cx="184150" cy="457200"/>
          </a:xfrm>
          <a:prstGeom prst="rect">
            <a:avLst/>
          </a:prstGeom>
          <a:noFill/>
          <a:ln w="9525">
            <a:noFill/>
            <a:miter lim="800000"/>
            <a:headEnd/>
            <a:tailEnd/>
          </a:ln>
          <a:effectLst/>
        </p:spPr>
        <p:txBody>
          <a:bodyPr wrap="none">
            <a:spAutoFit/>
          </a:bodyPr>
          <a:lstStyle/>
          <a:p>
            <a:endParaRPr lang="en-US"/>
          </a:p>
        </p:txBody>
      </p:sp>
      <p:pic>
        <p:nvPicPr>
          <p:cNvPr id="30727" name="Picture 7" descr="C:\Documents and Settings\Owner\Desktop\TOM\image2.gif"/>
          <p:cNvPicPr>
            <a:picLocks noChangeAspect="1" noChangeArrowheads="1"/>
          </p:cNvPicPr>
          <p:nvPr/>
        </p:nvPicPr>
        <p:blipFill>
          <a:blip r:embed="rId3" cstate="print"/>
          <a:srcRect/>
          <a:stretch>
            <a:fillRect/>
          </a:stretch>
        </p:blipFill>
        <p:spPr bwMode="auto">
          <a:xfrm>
            <a:off x="1474788" y="2133600"/>
            <a:ext cx="6194425" cy="302736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Autofit/>
          </a:bodyPr>
          <a:lstStyle/>
          <a:p>
            <a:pPr algn="ctr"/>
            <a:r>
              <a:rPr lang="en-US" sz="4000" dirty="0">
                <a:cs typeface="Times New Roman" pitchFamily="18" charset="0"/>
              </a:rPr>
              <a:t>Functional Paradigm of Hypnosis: How does it work?</a:t>
            </a:r>
          </a:p>
        </p:txBody>
      </p:sp>
      <p:pic>
        <p:nvPicPr>
          <p:cNvPr id="31749" name="Picture 5" descr="C:\Documents and Settings\Owner\Desktop\TOM\image3.gif"/>
          <p:cNvPicPr>
            <a:picLocks noChangeAspect="1" noChangeArrowheads="1"/>
          </p:cNvPicPr>
          <p:nvPr/>
        </p:nvPicPr>
        <p:blipFill>
          <a:blip r:embed="rId3" cstate="print"/>
          <a:srcRect/>
          <a:stretch>
            <a:fillRect/>
          </a:stretch>
        </p:blipFill>
        <p:spPr bwMode="auto">
          <a:xfrm>
            <a:off x="1447800" y="2133600"/>
            <a:ext cx="6194425" cy="3082925"/>
          </a:xfrm>
          <a:prstGeom prst="rect">
            <a:avLst/>
          </a:prstGeom>
          <a:noFill/>
        </p:spPr>
      </p:pic>
      <p:sp>
        <p:nvSpPr>
          <p:cNvPr id="31750" name="Text Box 6"/>
          <p:cNvSpPr txBox="1">
            <a:spLocks noChangeArrowheads="1"/>
          </p:cNvSpPr>
          <p:nvPr/>
        </p:nvSpPr>
        <p:spPr bwMode="auto">
          <a:xfrm>
            <a:off x="1295400" y="5562600"/>
            <a:ext cx="6858000" cy="1370013"/>
          </a:xfrm>
          <a:prstGeom prst="rect">
            <a:avLst/>
          </a:prstGeom>
          <a:noFill/>
          <a:ln w="9525">
            <a:noFill/>
            <a:miter lim="800000"/>
            <a:headEnd/>
            <a:tailEnd/>
          </a:ln>
          <a:effectLst/>
        </p:spPr>
        <p:txBody>
          <a:bodyPr>
            <a:spAutoFit/>
          </a:bodyPr>
          <a:lstStyle/>
          <a:p>
            <a:pPr algn="ctr">
              <a:spcBef>
                <a:spcPct val="50000"/>
              </a:spcBef>
            </a:pPr>
            <a:r>
              <a:rPr lang="en-US" b="1">
                <a:cs typeface="Times New Roman" pitchFamily="18" charset="0"/>
              </a:rPr>
              <a:t>  We expand these two fears into adulthood to be : fears of rejection and losing control</a:t>
            </a:r>
          </a:p>
          <a:p>
            <a:pPr>
              <a:spcBef>
                <a:spcPct val="50000"/>
              </a:spcBef>
            </a:pP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50"/>
                                        </p:tgtEl>
                                        <p:attrNameLst>
                                          <p:attrName>style.visibility</p:attrName>
                                        </p:attrNameLst>
                                      </p:cBhvr>
                                      <p:to>
                                        <p:strVal val="visible"/>
                                      </p:to>
                                    </p:set>
                                    <p:animEffect transition="in" filter="dissolve">
                                      <p:cBhvr>
                                        <p:cTn id="7" dur="500"/>
                                        <p:tgtEl>
                                          <p:spTgt spid="31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Autofit/>
          </a:bodyPr>
          <a:lstStyle/>
          <a:p>
            <a:pPr algn="ctr"/>
            <a:r>
              <a:rPr lang="en-US" sz="4000" dirty="0">
                <a:cs typeface="Times New Roman" pitchFamily="18" charset="0"/>
              </a:rPr>
              <a:t>Functional Paradigm of Hypnosis: How does it work?</a:t>
            </a:r>
          </a:p>
        </p:txBody>
      </p:sp>
      <p:sp>
        <p:nvSpPr>
          <p:cNvPr id="34820" name="Text Box 4"/>
          <p:cNvSpPr txBox="1">
            <a:spLocks noChangeArrowheads="1"/>
          </p:cNvSpPr>
          <p:nvPr/>
        </p:nvSpPr>
        <p:spPr bwMode="auto">
          <a:xfrm>
            <a:off x="1295400" y="5334000"/>
            <a:ext cx="6858000" cy="1735138"/>
          </a:xfrm>
          <a:prstGeom prst="rect">
            <a:avLst/>
          </a:prstGeom>
          <a:noFill/>
          <a:ln w="9525">
            <a:noFill/>
            <a:miter lim="800000"/>
            <a:headEnd/>
            <a:tailEnd/>
          </a:ln>
          <a:effectLst/>
        </p:spPr>
        <p:txBody>
          <a:bodyPr>
            <a:spAutoFit/>
          </a:bodyPr>
          <a:lstStyle/>
          <a:p>
            <a:pPr algn="ctr">
              <a:spcBef>
                <a:spcPct val="50000"/>
              </a:spcBef>
            </a:pPr>
            <a:r>
              <a:rPr lang="en-US" b="1">
                <a:cs typeface="Times New Roman" pitchFamily="18" charset="0"/>
              </a:rPr>
              <a:t>These two instincts, as we will see later, can be used and are used to drive the individual to escape into a hypnotic state.  </a:t>
            </a:r>
          </a:p>
          <a:p>
            <a:pPr>
              <a:spcBef>
                <a:spcPct val="50000"/>
              </a:spcBef>
            </a:pPr>
            <a:endParaRPr lang="en-US" b="1"/>
          </a:p>
        </p:txBody>
      </p:sp>
      <p:pic>
        <p:nvPicPr>
          <p:cNvPr id="34823" name="Picture 7" descr="C:\Documents and Settings\Owner\Desktop\TOM\image4.gif"/>
          <p:cNvPicPr>
            <a:picLocks noChangeAspect="1" noChangeArrowheads="1"/>
          </p:cNvPicPr>
          <p:nvPr/>
        </p:nvPicPr>
        <p:blipFill>
          <a:blip r:embed="rId3" cstate="print"/>
          <a:srcRect/>
          <a:stretch>
            <a:fillRect/>
          </a:stretch>
        </p:blipFill>
        <p:spPr bwMode="auto">
          <a:xfrm>
            <a:off x="1447800" y="1752600"/>
            <a:ext cx="6194425" cy="34639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dissolve">
                                      <p:cBhvr>
                                        <p:cTn id="7" dur="5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Autofit/>
          </a:bodyPr>
          <a:lstStyle/>
          <a:p>
            <a:pPr algn="ctr"/>
            <a:r>
              <a:rPr lang="en-US" sz="4000" dirty="0">
                <a:cs typeface="Times New Roman" pitchFamily="18" charset="0"/>
              </a:rPr>
              <a:t>Functional Paradigm of Hypnosis: How does it work?</a:t>
            </a:r>
          </a:p>
        </p:txBody>
      </p:sp>
      <p:sp>
        <p:nvSpPr>
          <p:cNvPr id="35844" name="Text Box 4"/>
          <p:cNvSpPr txBox="1">
            <a:spLocks noChangeArrowheads="1"/>
          </p:cNvSpPr>
          <p:nvPr/>
        </p:nvSpPr>
        <p:spPr bwMode="auto">
          <a:xfrm>
            <a:off x="457200" y="5334000"/>
            <a:ext cx="8305800" cy="1187450"/>
          </a:xfrm>
          <a:prstGeom prst="rect">
            <a:avLst/>
          </a:prstGeom>
          <a:noFill/>
          <a:ln w="9525">
            <a:noFill/>
            <a:miter lim="800000"/>
            <a:headEnd/>
            <a:tailEnd/>
          </a:ln>
          <a:effectLst/>
        </p:spPr>
        <p:txBody>
          <a:bodyPr>
            <a:spAutoFit/>
          </a:bodyPr>
          <a:lstStyle/>
          <a:p>
            <a:pPr algn="ctr">
              <a:spcBef>
                <a:spcPct val="50000"/>
              </a:spcBef>
            </a:pPr>
            <a:r>
              <a:rPr lang="en-US" b="1">
                <a:cs typeface="Times New Roman" pitchFamily="18" charset="0"/>
              </a:rPr>
              <a:t>It’s crucial that we accept the concept of the sub-conscious mind. Whether real or not, we effect change on a level that is unknown to the Beta Brain or 14-30 Hz wave length. </a:t>
            </a:r>
          </a:p>
        </p:txBody>
      </p:sp>
      <p:pic>
        <p:nvPicPr>
          <p:cNvPr id="35847" name="Picture 7" descr="C:\Documents and Settings\Owner\Desktop\TOM\image5.gif"/>
          <p:cNvPicPr>
            <a:picLocks noChangeAspect="1" noChangeArrowheads="1"/>
          </p:cNvPicPr>
          <p:nvPr/>
        </p:nvPicPr>
        <p:blipFill>
          <a:blip r:embed="rId3" cstate="print"/>
          <a:srcRect/>
          <a:stretch>
            <a:fillRect/>
          </a:stretch>
        </p:blipFill>
        <p:spPr bwMode="auto">
          <a:xfrm>
            <a:off x="1474788" y="2057400"/>
            <a:ext cx="6194425" cy="31035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dissolve">
                                      <p:cBhvr>
                                        <p:cTn id="7" dur="5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Autofit/>
          </a:bodyPr>
          <a:lstStyle/>
          <a:p>
            <a:pPr algn="ctr"/>
            <a:r>
              <a:rPr lang="en-US" sz="4000" dirty="0">
                <a:cs typeface="Times New Roman" pitchFamily="18" charset="0"/>
              </a:rPr>
              <a:t>Functional Paradigm of Hypnosis: How does it work?</a:t>
            </a:r>
          </a:p>
        </p:txBody>
      </p:sp>
      <p:sp>
        <p:nvSpPr>
          <p:cNvPr id="36868" name="Text Box 4"/>
          <p:cNvSpPr txBox="1">
            <a:spLocks noChangeArrowheads="1"/>
          </p:cNvSpPr>
          <p:nvPr/>
        </p:nvSpPr>
        <p:spPr bwMode="auto">
          <a:xfrm>
            <a:off x="457200" y="5410200"/>
            <a:ext cx="8305800" cy="822325"/>
          </a:xfrm>
          <a:prstGeom prst="rect">
            <a:avLst/>
          </a:prstGeom>
          <a:noFill/>
          <a:ln w="9525">
            <a:noFill/>
            <a:miter lim="800000"/>
            <a:headEnd/>
            <a:tailEnd/>
          </a:ln>
          <a:effectLst/>
        </p:spPr>
        <p:txBody>
          <a:bodyPr>
            <a:spAutoFit/>
          </a:bodyPr>
          <a:lstStyle/>
          <a:p>
            <a:pPr algn="ctr">
              <a:spcBef>
                <a:spcPct val="50000"/>
              </a:spcBef>
            </a:pPr>
            <a:r>
              <a:rPr lang="en-US" b="1">
                <a:cs typeface="Times New Roman" pitchFamily="18" charset="0"/>
              </a:rPr>
              <a:t>    These knowns make up our extensive memory system that can be altered. </a:t>
            </a:r>
          </a:p>
        </p:txBody>
      </p:sp>
      <p:pic>
        <p:nvPicPr>
          <p:cNvPr id="36871" name="Picture 7" descr="C:\Documents and Settings\Owner\Desktop\TOM\image6.gif"/>
          <p:cNvPicPr>
            <a:picLocks noChangeAspect="1" noChangeArrowheads="1"/>
          </p:cNvPicPr>
          <p:nvPr/>
        </p:nvPicPr>
        <p:blipFill>
          <a:blip r:embed="rId3" cstate="print"/>
          <a:srcRect/>
          <a:stretch>
            <a:fillRect/>
          </a:stretch>
        </p:blipFill>
        <p:spPr bwMode="auto">
          <a:xfrm>
            <a:off x="1474788" y="2209800"/>
            <a:ext cx="6194425" cy="29511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dissolve">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Hypnosis</a:t>
            </a:r>
          </a:p>
        </p:txBody>
      </p:sp>
      <p:sp>
        <p:nvSpPr>
          <p:cNvPr id="2051" name="Rectangle 3"/>
          <p:cNvSpPr>
            <a:spLocks noGrp="1" noChangeArrowheads="1"/>
          </p:cNvSpPr>
          <p:nvPr>
            <p:ph type="subTitle" idx="1"/>
          </p:nvPr>
        </p:nvSpPr>
        <p:spPr/>
        <p:txBody>
          <a:bodyPr/>
          <a:lstStyle/>
          <a:p>
            <a:r>
              <a:rPr lang="en-US"/>
              <a:t>What is it?</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50"/>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051">
                                            <p:txEl>
                                              <p:pRg st="0" end="0"/>
                                            </p:txEl>
                                          </p:spTgt>
                                        </p:tgtEl>
                                        <p:attrNameLst>
                                          <p:attrName>style.visibility</p:attrName>
                                        </p:attrNameLst>
                                      </p:cBhvr>
                                      <p:to>
                                        <p:strVal val="visible"/>
                                      </p:to>
                                    </p:set>
                                    <p:animEffect transition="in" filter="dissolve">
                                      <p:cBhvr>
                                        <p:cTn id="15"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762000" y="3505200"/>
            <a:ext cx="7772400" cy="2940050"/>
          </a:xfrm>
          <a:prstGeom prst="rect">
            <a:avLst/>
          </a:prstGeom>
          <a:noFill/>
          <a:ln w="9525">
            <a:noFill/>
            <a:miter lim="800000"/>
            <a:headEnd/>
            <a:tailEnd/>
          </a:ln>
          <a:effectLst/>
        </p:spPr>
        <p:txBody>
          <a:bodyPr>
            <a:spAutoFit/>
          </a:bodyPr>
          <a:lstStyle/>
          <a:p>
            <a:pPr algn="ctr">
              <a:spcBef>
                <a:spcPct val="50000"/>
              </a:spcBef>
            </a:pPr>
            <a:r>
              <a:rPr lang="en-US" sz="2200">
                <a:cs typeface="Times New Roman" pitchFamily="18" charset="0"/>
              </a:rPr>
              <a:t>It’s here in the conscious mind or waking state, that we try to alter behavior but as we’ll see, it’s in the sub-conscious where that behavior is actually altered or maintained. Although in our conscious mind we can reason through logic that, for example, we need to stop smoking because it’s injurious to our health, it’s our subconscious that knows it brings us pleasure to smoke and that motivates us to continue the behavior. </a:t>
            </a:r>
          </a:p>
          <a:p>
            <a:pPr algn="ctr">
              <a:spcBef>
                <a:spcPct val="50000"/>
              </a:spcBef>
            </a:pPr>
            <a:r>
              <a:rPr lang="en-US" sz="2200">
                <a:cs typeface="Times New Roman" pitchFamily="18" charset="0"/>
              </a:rPr>
              <a:t>Motivation will always win out over logic, reason and will-power.</a:t>
            </a:r>
            <a:r>
              <a:rPr lang="en-US" sz="2200"/>
              <a:t> </a:t>
            </a:r>
          </a:p>
        </p:txBody>
      </p:sp>
      <p:pic>
        <p:nvPicPr>
          <p:cNvPr id="38916" name="Picture 4" descr="C:\Documents and Settings\Owner\Desktop\TOM\image7.gif"/>
          <p:cNvPicPr>
            <a:picLocks noChangeAspect="1" noChangeArrowheads="1"/>
          </p:cNvPicPr>
          <p:nvPr/>
        </p:nvPicPr>
        <p:blipFill>
          <a:blip r:embed="rId3" cstate="print"/>
          <a:srcRect/>
          <a:stretch>
            <a:fillRect/>
          </a:stretch>
        </p:blipFill>
        <p:spPr bwMode="auto">
          <a:xfrm>
            <a:off x="2209800" y="533400"/>
            <a:ext cx="5029200" cy="284638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685800" y="3886200"/>
            <a:ext cx="7772400" cy="2438400"/>
          </a:xfrm>
        </p:spPr>
        <p:txBody>
          <a:bodyPr/>
          <a:lstStyle/>
          <a:p>
            <a:pPr algn="ctr">
              <a:buFontTx/>
              <a:buNone/>
            </a:pPr>
            <a:r>
              <a:rPr lang="en-US" sz="2200">
                <a:cs typeface="Times New Roman" pitchFamily="18" charset="0"/>
              </a:rPr>
              <a:t>	As can be seen here, this correlates with the findings of children being more hypnotizable and more impressionable. A child of 4 and 5 has a very weak critical mind. It’s this critical area that eventually will make up our defense system. It’s this critical area that also determines whether and to what extent we will be susceptible to negative and/or positive experiences and suggestions in life.</a:t>
            </a:r>
            <a:endParaRPr lang="en-US" sz="2200"/>
          </a:p>
        </p:txBody>
      </p:sp>
      <p:pic>
        <p:nvPicPr>
          <p:cNvPr id="43012" name="Picture 4" descr="C:\Documents and Settings\Owner\Desktop\TOM\image8.gif"/>
          <p:cNvPicPr>
            <a:picLocks noChangeAspect="1" noChangeArrowheads="1"/>
          </p:cNvPicPr>
          <p:nvPr/>
        </p:nvPicPr>
        <p:blipFill>
          <a:blip r:embed="rId3" cstate="print"/>
          <a:srcRect/>
          <a:stretch>
            <a:fillRect/>
          </a:stretch>
        </p:blipFill>
        <p:spPr bwMode="auto">
          <a:xfrm>
            <a:off x="1752600" y="533400"/>
            <a:ext cx="5562600" cy="31115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Autofit/>
          </a:bodyPr>
          <a:lstStyle/>
          <a:p>
            <a:pPr algn="ctr"/>
            <a:r>
              <a:rPr lang="en-US" sz="4000" dirty="0">
                <a:cs typeface="Times New Roman" pitchFamily="18" charset="0"/>
              </a:rPr>
              <a:t>Functional Paradigm of Hypnosis: How does it work?</a:t>
            </a:r>
          </a:p>
        </p:txBody>
      </p:sp>
      <p:sp>
        <p:nvSpPr>
          <p:cNvPr id="44036" name="Text Box 4"/>
          <p:cNvSpPr txBox="1">
            <a:spLocks noChangeArrowheads="1"/>
          </p:cNvSpPr>
          <p:nvPr/>
        </p:nvSpPr>
        <p:spPr bwMode="auto">
          <a:xfrm>
            <a:off x="457200" y="5334000"/>
            <a:ext cx="8305800" cy="822325"/>
          </a:xfrm>
          <a:prstGeom prst="rect">
            <a:avLst/>
          </a:prstGeom>
          <a:noFill/>
          <a:ln w="9525">
            <a:noFill/>
            <a:miter lim="800000"/>
            <a:headEnd/>
            <a:tailEnd/>
          </a:ln>
          <a:effectLst/>
        </p:spPr>
        <p:txBody>
          <a:bodyPr>
            <a:spAutoFit/>
          </a:bodyPr>
          <a:lstStyle/>
          <a:p>
            <a:pPr algn="ctr">
              <a:spcBef>
                <a:spcPct val="50000"/>
              </a:spcBef>
            </a:pPr>
            <a:r>
              <a:rPr lang="en-US" b="1">
                <a:cs typeface="Times New Roman" pitchFamily="18" charset="0"/>
              </a:rPr>
              <a:t>  The way we receive and process this external and internal information is what we call SUGGESTIBILITY. </a:t>
            </a:r>
          </a:p>
        </p:txBody>
      </p:sp>
      <p:pic>
        <p:nvPicPr>
          <p:cNvPr id="44039" name="Picture 7" descr="C:\Documents and Settings\Owner\Desktop\TOM\image9.gif"/>
          <p:cNvPicPr>
            <a:picLocks noChangeAspect="1" noChangeArrowheads="1"/>
          </p:cNvPicPr>
          <p:nvPr/>
        </p:nvPicPr>
        <p:blipFill>
          <a:blip r:embed="rId3" cstate="print"/>
          <a:srcRect/>
          <a:stretch>
            <a:fillRect/>
          </a:stretch>
        </p:blipFill>
        <p:spPr bwMode="auto">
          <a:xfrm>
            <a:off x="1524000" y="1981200"/>
            <a:ext cx="6194425" cy="3352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dissolve">
                                      <p:cBhvr>
                                        <p:cTn id="7" dur="500"/>
                                        <p:tgtEl>
                                          <p:spTgt spid="44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Box 3"/>
          <p:cNvSpPr txBox="1">
            <a:spLocks noChangeArrowheads="1"/>
          </p:cNvSpPr>
          <p:nvPr/>
        </p:nvSpPr>
        <p:spPr bwMode="auto">
          <a:xfrm>
            <a:off x="457200" y="4267200"/>
            <a:ext cx="8305800" cy="701675"/>
          </a:xfrm>
          <a:prstGeom prst="rect">
            <a:avLst/>
          </a:prstGeom>
          <a:noFill/>
          <a:ln w="9525">
            <a:noFill/>
            <a:miter lim="800000"/>
            <a:headEnd/>
            <a:tailEnd/>
          </a:ln>
          <a:effectLst/>
        </p:spPr>
        <p:txBody>
          <a:bodyPr>
            <a:spAutoFit/>
          </a:bodyPr>
          <a:lstStyle/>
          <a:p>
            <a:pPr algn="ctr">
              <a:spcBef>
                <a:spcPct val="50000"/>
              </a:spcBef>
            </a:pPr>
            <a:r>
              <a:rPr lang="en-US" sz="2000" b="1">
                <a:cs typeface="Times New Roman" pitchFamily="18" charset="0"/>
              </a:rPr>
              <a:t>Here we can see what happens if we don’t maintain physical and mental health and how we become subject to negative information and its effects.</a:t>
            </a:r>
          </a:p>
        </p:txBody>
      </p:sp>
      <p:pic>
        <p:nvPicPr>
          <p:cNvPr id="45061" name="Picture 5" descr="C:\Documents and Settings\Owner\Desktop\TOM\image10.gif"/>
          <p:cNvPicPr>
            <a:picLocks noChangeAspect="1" noChangeArrowheads="1"/>
          </p:cNvPicPr>
          <p:nvPr/>
        </p:nvPicPr>
        <p:blipFill>
          <a:blip r:embed="rId3" cstate="print"/>
          <a:srcRect/>
          <a:stretch>
            <a:fillRect/>
          </a:stretch>
        </p:blipFill>
        <p:spPr bwMode="auto">
          <a:xfrm>
            <a:off x="1447800" y="609600"/>
            <a:ext cx="6194425" cy="3463925"/>
          </a:xfrm>
          <a:prstGeom prst="rect">
            <a:avLst/>
          </a:prstGeom>
          <a:noFill/>
        </p:spPr>
      </p:pic>
      <p:sp>
        <p:nvSpPr>
          <p:cNvPr id="45062" name="Text Box 6"/>
          <p:cNvSpPr txBox="1">
            <a:spLocks noChangeArrowheads="1"/>
          </p:cNvSpPr>
          <p:nvPr/>
        </p:nvSpPr>
        <p:spPr bwMode="auto">
          <a:xfrm>
            <a:off x="762000" y="5715000"/>
            <a:ext cx="1600200" cy="457200"/>
          </a:xfrm>
          <a:prstGeom prst="rect">
            <a:avLst/>
          </a:prstGeom>
          <a:noFill/>
          <a:ln w="9525">
            <a:noFill/>
            <a:miter lim="800000"/>
            <a:headEnd/>
            <a:tailEnd/>
          </a:ln>
          <a:effectLst/>
        </p:spPr>
        <p:txBody>
          <a:bodyPr>
            <a:spAutoFit/>
          </a:bodyPr>
          <a:lstStyle/>
          <a:p>
            <a:pPr>
              <a:spcBef>
                <a:spcPct val="50000"/>
              </a:spcBef>
            </a:pPr>
            <a:r>
              <a:rPr lang="en-US"/>
              <a:t>Dreaming</a:t>
            </a:r>
          </a:p>
        </p:txBody>
      </p:sp>
      <p:sp>
        <p:nvSpPr>
          <p:cNvPr id="45063" name="Text Box 7"/>
          <p:cNvSpPr txBox="1">
            <a:spLocks noChangeArrowheads="1"/>
          </p:cNvSpPr>
          <p:nvPr/>
        </p:nvSpPr>
        <p:spPr bwMode="auto">
          <a:xfrm>
            <a:off x="2667000" y="5715000"/>
            <a:ext cx="1447800" cy="457200"/>
          </a:xfrm>
          <a:prstGeom prst="rect">
            <a:avLst/>
          </a:prstGeom>
          <a:noFill/>
          <a:ln w="9525">
            <a:noFill/>
            <a:miter lim="800000"/>
            <a:headEnd/>
            <a:tailEnd/>
          </a:ln>
          <a:effectLst/>
        </p:spPr>
        <p:txBody>
          <a:bodyPr>
            <a:spAutoFit/>
          </a:bodyPr>
          <a:lstStyle/>
          <a:p>
            <a:pPr>
              <a:spcBef>
                <a:spcPct val="50000"/>
              </a:spcBef>
            </a:pPr>
            <a:r>
              <a:rPr lang="en-US"/>
              <a:t>Sleeping</a:t>
            </a:r>
          </a:p>
        </p:txBody>
      </p:sp>
      <p:sp>
        <p:nvSpPr>
          <p:cNvPr id="45064" name="Text Box 8"/>
          <p:cNvSpPr txBox="1">
            <a:spLocks noChangeArrowheads="1"/>
          </p:cNvSpPr>
          <p:nvPr/>
        </p:nvSpPr>
        <p:spPr bwMode="auto">
          <a:xfrm>
            <a:off x="4343400" y="5715000"/>
            <a:ext cx="2133600" cy="457200"/>
          </a:xfrm>
          <a:prstGeom prst="rect">
            <a:avLst/>
          </a:prstGeom>
          <a:noFill/>
          <a:ln w="9525">
            <a:noFill/>
            <a:miter lim="800000"/>
            <a:headEnd/>
            <a:tailEnd/>
          </a:ln>
          <a:effectLst/>
        </p:spPr>
        <p:txBody>
          <a:bodyPr>
            <a:spAutoFit/>
          </a:bodyPr>
          <a:lstStyle/>
          <a:p>
            <a:pPr>
              <a:spcBef>
                <a:spcPct val="50000"/>
              </a:spcBef>
            </a:pPr>
            <a:r>
              <a:rPr lang="en-US"/>
              <a:t>Eating Healthy</a:t>
            </a:r>
          </a:p>
        </p:txBody>
      </p:sp>
      <p:sp>
        <p:nvSpPr>
          <p:cNvPr id="45065" name="Text Box 9"/>
          <p:cNvSpPr txBox="1">
            <a:spLocks noChangeArrowheads="1"/>
          </p:cNvSpPr>
          <p:nvPr/>
        </p:nvSpPr>
        <p:spPr bwMode="auto">
          <a:xfrm>
            <a:off x="6629400" y="5715000"/>
            <a:ext cx="2286000" cy="457200"/>
          </a:xfrm>
          <a:prstGeom prst="rect">
            <a:avLst/>
          </a:prstGeom>
          <a:noFill/>
          <a:ln w="9525">
            <a:noFill/>
            <a:miter lim="800000"/>
            <a:headEnd/>
            <a:tailEnd/>
          </a:ln>
          <a:effectLst/>
        </p:spPr>
        <p:txBody>
          <a:bodyPr>
            <a:spAutoFit/>
          </a:bodyPr>
          <a:lstStyle/>
          <a:p>
            <a:pPr>
              <a:spcBef>
                <a:spcPct val="50000"/>
              </a:spcBef>
            </a:pPr>
            <a:r>
              <a:rPr lang="en-US"/>
              <a:t>Staying Healthy</a:t>
            </a:r>
          </a:p>
        </p:txBody>
      </p:sp>
      <p:sp>
        <p:nvSpPr>
          <p:cNvPr id="45066" name="Text Box 10"/>
          <p:cNvSpPr txBox="1">
            <a:spLocks noChangeArrowheads="1"/>
          </p:cNvSpPr>
          <p:nvPr/>
        </p:nvSpPr>
        <p:spPr bwMode="auto">
          <a:xfrm>
            <a:off x="3032125" y="4994275"/>
            <a:ext cx="4968875" cy="457200"/>
          </a:xfrm>
          <a:prstGeom prst="rect">
            <a:avLst/>
          </a:prstGeom>
          <a:noFill/>
          <a:ln w="9525">
            <a:noFill/>
            <a:miter lim="800000"/>
            <a:headEnd/>
            <a:tailEnd/>
          </a:ln>
          <a:effectLst/>
        </p:spPr>
        <p:txBody>
          <a:bodyPr>
            <a:spAutoFit/>
          </a:bodyPr>
          <a:lstStyle/>
          <a:p>
            <a:endParaRPr lang="en-US"/>
          </a:p>
        </p:txBody>
      </p:sp>
      <p:sp>
        <p:nvSpPr>
          <p:cNvPr id="45067" name="Text Box 11"/>
          <p:cNvSpPr txBox="1">
            <a:spLocks noChangeArrowheads="1"/>
          </p:cNvSpPr>
          <p:nvPr/>
        </p:nvSpPr>
        <p:spPr bwMode="auto">
          <a:xfrm>
            <a:off x="609600" y="5029200"/>
            <a:ext cx="7772400" cy="457200"/>
          </a:xfrm>
          <a:prstGeom prst="rect">
            <a:avLst/>
          </a:prstGeom>
          <a:noFill/>
          <a:ln w="9525">
            <a:noFill/>
            <a:miter lim="800000"/>
            <a:headEnd/>
            <a:tailEnd/>
          </a:ln>
          <a:effectLst/>
        </p:spPr>
        <p:txBody>
          <a:bodyPr>
            <a:spAutoFit/>
          </a:bodyPr>
          <a:lstStyle/>
          <a:p>
            <a:pPr>
              <a:spcBef>
                <a:spcPct val="50000"/>
              </a:spcBef>
            </a:pPr>
            <a:r>
              <a:rPr lang="en-US"/>
              <a:t>Often we find subjects that are already in hypnosis due to not: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0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45062"/>
                                        </p:tgtEl>
                                        <p:attrNameLst>
                                          <p:attrName>style.visibility</p:attrName>
                                        </p:attrNameLst>
                                      </p:cBhvr>
                                      <p:to>
                                        <p:strVal val="visible"/>
                                      </p:to>
                                    </p:set>
                                    <p:anim calcmode="lin" valueType="num">
                                      <p:cBhvr additive="base">
                                        <p:cTn id="15" dur="500" fill="hold"/>
                                        <p:tgtEl>
                                          <p:spTgt spid="45062"/>
                                        </p:tgtEl>
                                        <p:attrNameLst>
                                          <p:attrName>ppt_x</p:attrName>
                                        </p:attrNameLst>
                                      </p:cBhvr>
                                      <p:tavLst>
                                        <p:tav tm="0">
                                          <p:val>
                                            <p:strVal val="0-#ppt_w/2"/>
                                          </p:val>
                                        </p:tav>
                                        <p:tav tm="100000">
                                          <p:val>
                                            <p:strVal val="#ppt_x"/>
                                          </p:val>
                                        </p:tav>
                                      </p:tavLst>
                                    </p:anim>
                                    <p:anim calcmode="lin" valueType="num">
                                      <p:cBhvr additive="base">
                                        <p:cTn id="16" dur="500" fill="hold"/>
                                        <p:tgtEl>
                                          <p:spTgt spid="45062"/>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45063"/>
                                        </p:tgtEl>
                                        <p:attrNameLst>
                                          <p:attrName>style.visibility</p:attrName>
                                        </p:attrNameLst>
                                      </p:cBhvr>
                                      <p:to>
                                        <p:strVal val="visible"/>
                                      </p:to>
                                    </p:set>
                                    <p:anim calcmode="lin" valueType="num">
                                      <p:cBhvr additive="base">
                                        <p:cTn id="21" dur="500" fill="hold"/>
                                        <p:tgtEl>
                                          <p:spTgt spid="45063"/>
                                        </p:tgtEl>
                                        <p:attrNameLst>
                                          <p:attrName>ppt_x</p:attrName>
                                        </p:attrNameLst>
                                      </p:cBhvr>
                                      <p:tavLst>
                                        <p:tav tm="0">
                                          <p:val>
                                            <p:strVal val="0-#ppt_w/2"/>
                                          </p:val>
                                        </p:tav>
                                        <p:tav tm="100000">
                                          <p:val>
                                            <p:strVal val="#ppt_x"/>
                                          </p:val>
                                        </p:tav>
                                      </p:tavLst>
                                    </p:anim>
                                    <p:anim calcmode="lin" valueType="num">
                                      <p:cBhvr additive="base">
                                        <p:cTn id="22" dur="500" fill="hold"/>
                                        <p:tgtEl>
                                          <p:spTgt spid="45063"/>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5064"/>
                                        </p:tgtEl>
                                        <p:attrNameLst>
                                          <p:attrName>style.visibility</p:attrName>
                                        </p:attrNameLst>
                                      </p:cBhvr>
                                      <p:to>
                                        <p:strVal val="visible"/>
                                      </p:to>
                                    </p:set>
                                    <p:anim calcmode="lin" valueType="num">
                                      <p:cBhvr additive="base">
                                        <p:cTn id="27" dur="500" fill="hold"/>
                                        <p:tgtEl>
                                          <p:spTgt spid="45064"/>
                                        </p:tgtEl>
                                        <p:attrNameLst>
                                          <p:attrName>ppt_x</p:attrName>
                                        </p:attrNameLst>
                                      </p:cBhvr>
                                      <p:tavLst>
                                        <p:tav tm="0">
                                          <p:val>
                                            <p:strVal val="0-#ppt_w/2"/>
                                          </p:val>
                                        </p:tav>
                                        <p:tav tm="100000">
                                          <p:val>
                                            <p:strVal val="#ppt_x"/>
                                          </p:val>
                                        </p:tav>
                                      </p:tavLst>
                                    </p:anim>
                                    <p:anim calcmode="lin" valueType="num">
                                      <p:cBhvr additive="base">
                                        <p:cTn id="28" dur="500" fill="hold"/>
                                        <p:tgtEl>
                                          <p:spTgt spid="45064"/>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45065"/>
                                        </p:tgtEl>
                                        <p:attrNameLst>
                                          <p:attrName>style.visibility</p:attrName>
                                        </p:attrNameLst>
                                      </p:cBhvr>
                                      <p:to>
                                        <p:strVal val="visible"/>
                                      </p:to>
                                    </p:set>
                                    <p:anim calcmode="lin" valueType="num">
                                      <p:cBhvr additive="base">
                                        <p:cTn id="33" dur="500" fill="hold"/>
                                        <p:tgtEl>
                                          <p:spTgt spid="45065"/>
                                        </p:tgtEl>
                                        <p:attrNameLst>
                                          <p:attrName>ppt_x</p:attrName>
                                        </p:attrNameLst>
                                      </p:cBhvr>
                                      <p:tavLst>
                                        <p:tav tm="0">
                                          <p:val>
                                            <p:strVal val="0-#ppt_w/2"/>
                                          </p:val>
                                        </p:tav>
                                        <p:tav tm="100000">
                                          <p:val>
                                            <p:strVal val="#ppt_x"/>
                                          </p:val>
                                        </p:tav>
                                      </p:tavLst>
                                    </p:anim>
                                    <p:anim calcmode="lin" valueType="num">
                                      <p:cBhvr additive="base">
                                        <p:cTn id="34" dur="500" fill="hold"/>
                                        <p:tgtEl>
                                          <p:spTgt spid="45065"/>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nodePh="1">
                                  <p:stCondLst>
                                    <p:cond delay="0"/>
                                  </p:stCondLst>
                                  <p:endCondLst>
                                    <p:cond evt="begin" delay="0">
                                      <p:tn val="37"/>
                                    </p:cond>
                                  </p:endCondLst>
                                  <p:childTnLst>
                                    <p:set>
                                      <p:cBhvr>
                                        <p:cTn id="38" dur="1" fill="hold">
                                          <p:stCondLst>
                                            <p:cond delay="0"/>
                                          </p:stCondLst>
                                        </p:cTn>
                                        <p:tgtEl>
                                          <p:spTgt spid="45066"/>
                                        </p:tgtEl>
                                        <p:attrNameLst>
                                          <p:attrName>style.visibility</p:attrName>
                                        </p:attrNameLst>
                                      </p:cBhvr>
                                      <p:to>
                                        <p:strVal val="visible"/>
                                      </p:to>
                                    </p:set>
                                    <p:anim calcmode="lin" valueType="num">
                                      <p:cBhvr additive="base">
                                        <p:cTn id="39" dur="500" fill="hold"/>
                                        <p:tgtEl>
                                          <p:spTgt spid="45066"/>
                                        </p:tgtEl>
                                        <p:attrNameLst>
                                          <p:attrName>ppt_x</p:attrName>
                                        </p:attrNameLst>
                                      </p:cBhvr>
                                      <p:tavLst>
                                        <p:tav tm="0">
                                          <p:val>
                                            <p:strVal val="0-#ppt_w/2"/>
                                          </p:val>
                                        </p:tav>
                                        <p:tav tm="100000">
                                          <p:val>
                                            <p:strVal val="#ppt_x"/>
                                          </p:val>
                                        </p:tav>
                                      </p:tavLst>
                                    </p:anim>
                                    <p:anim calcmode="lin" valueType="num">
                                      <p:cBhvr additive="base">
                                        <p:cTn id="40" dur="500" fill="hold"/>
                                        <p:tgtEl>
                                          <p:spTgt spid="450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rev="1"/>
      <p:bldP spid="45062" grpId="0" autoUpdateAnimBg="0"/>
      <p:bldP spid="45063" grpId="0" autoUpdateAnimBg="0"/>
      <p:bldP spid="45064" grpId="0" autoUpdateAnimBg="0" rev="1"/>
      <p:bldP spid="45065" grpId="0" autoUpdateAnimBg="0"/>
      <p:bldP spid="45066" grpId="0" autoUpdateAnimBg="0"/>
      <p:bldP spid="45067" grpId="0" build="p" autoUpdateAnimBg="0" rev="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noAutofit/>
          </a:bodyPr>
          <a:lstStyle/>
          <a:p>
            <a:pPr algn="ctr"/>
            <a:r>
              <a:rPr lang="en-US" sz="4000" dirty="0">
                <a:cs typeface="Times New Roman" pitchFamily="18" charset="0"/>
              </a:rPr>
              <a:t>Functional Paradigm of Hypnosis: How does it work?</a:t>
            </a:r>
          </a:p>
        </p:txBody>
      </p:sp>
      <p:sp>
        <p:nvSpPr>
          <p:cNvPr id="124931" name="Text Box 3"/>
          <p:cNvSpPr txBox="1">
            <a:spLocks noChangeArrowheads="1"/>
          </p:cNvSpPr>
          <p:nvPr/>
        </p:nvSpPr>
        <p:spPr bwMode="auto">
          <a:xfrm>
            <a:off x="457200" y="5826146"/>
            <a:ext cx="8305800" cy="461665"/>
          </a:xfrm>
          <a:prstGeom prst="rect">
            <a:avLst/>
          </a:prstGeom>
          <a:noFill/>
          <a:ln w="9525">
            <a:noFill/>
            <a:miter lim="800000"/>
            <a:headEnd/>
            <a:tailEnd/>
          </a:ln>
          <a:effectLst/>
        </p:spPr>
        <p:txBody>
          <a:bodyPr wrap="square">
            <a:spAutoFit/>
          </a:bodyPr>
          <a:lstStyle/>
          <a:p>
            <a:pPr algn="ctr">
              <a:spcBef>
                <a:spcPct val="50000"/>
              </a:spcBef>
            </a:pPr>
            <a:r>
              <a:rPr lang="en-US" b="1" dirty="0">
                <a:cs typeface="Times New Roman" pitchFamily="18" charset="0"/>
              </a:rPr>
              <a:t>     Here we have an overview of the Hypnosis Paradigm </a:t>
            </a:r>
          </a:p>
        </p:txBody>
      </p:sp>
      <p:pic>
        <p:nvPicPr>
          <p:cNvPr id="124932" name="Picture 4" descr="C:\Documents and Settings\Owner\Desktop\TOM\image11.gif"/>
          <p:cNvPicPr>
            <a:picLocks noChangeAspect="1" noChangeArrowheads="1"/>
          </p:cNvPicPr>
          <p:nvPr/>
        </p:nvPicPr>
        <p:blipFill>
          <a:blip r:embed="rId3" cstate="print"/>
          <a:srcRect/>
          <a:stretch>
            <a:fillRect/>
          </a:stretch>
        </p:blipFill>
        <p:spPr bwMode="auto">
          <a:xfrm>
            <a:off x="1447800" y="1905000"/>
            <a:ext cx="6194425" cy="3886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4931"/>
                                        </p:tgtEl>
                                        <p:attrNameLst>
                                          <p:attrName>style.visibility</p:attrName>
                                        </p:attrNameLst>
                                      </p:cBhvr>
                                      <p:to>
                                        <p:strVal val="visible"/>
                                      </p:to>
                                    </p:set>
                                    <p:animEffect transition="in" filter="dissolve">
                                      <p:cBhvr>
                                        <p:cTn id="7" dur="500"/>
                                        <p:tgtEl>
                                          <p:spTgt spid="124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Autofit/>
          </a:bodyPr>
          <a:lstStyle/>
          <a:p>
            <a:pPr algn="ctr"/>
            <a:r>
              <a:rPr lang="en-US" sz="4000" dirty="0">
                <a:cs typeface="Times New Roman" pitchFamily="18" charset="0"/>
              </a:rPr>
              <a:t>Functional Paradigm of Hypnosis: How does it work?</a:t>
            </a:r>
          </a:p>
        </p:txBody>
      </p:sp>
      <p:sp>
        <p:nvSpPr>
          <p:cNvPr id="46083" name="Text Box 3"/>
          <p:cNvSpPr txBox="1">
            <a:spLocks noChangeArrowheads="1"/>
          </p:cNvSpPr>
          <p:nvPr/>
        </p:nvSpPr>
        <p:spPr bwMode="auto">
          <a:xfrm>
            <a:off x="457200" y="5181600"/>
            <a:ext cx="8305800" cy="1708160"/>
          </a:xfrm>
          <a:prstGeom prst="rect">
            <a:avLst/>
          </a:prstGeom>
          <a:noFill/>
          <a:ln w="9525">
            <a:noFill/>
            <a:miter lim="800000"/>
            <a:headEnd/>
            <a:tailEnd/>
          </a:ln>
          <a:effectLst/>
        </p:spPr>
        <p:txBody>
          <a:bodyPr wrap="square">
            <a:spAutoFit/>
          </a:bodyPr>
          <a:lstStyle/>
          <a:p>
            <a:pPr algn="ctr">
              <a:spcBef>
                <a:spcPct val="50000"/>
              </a:spcBef>
            </a:pPr>
            <a:r>
              <a:rPr lang="en-US" b="1" dirty="0">
                <a:cs typeface="Times New Roman" pitchFamily="18" charset="0"/>
              </a:rPr>
              <a:t>      The Insidious Catch-22 </a:t>
            </a:r>
          </a:p>
          <a:p>
            <a:pPr algn="ctr">
              <a:spcBef>
                <a:spcPct val="50000"/>
              </a:spcBef>
            </a:pPr>
            <a:r>
              <a:rPr lang="en-US" sz="1800" b="1" dirty="0">
                <a:cs typeface="Times New Roman" pitchFamily="18" charset="0"/>
              </a:rPr>
              <a:t>Its in the primitive area where our anxieties reside. The more we allow ourselves to function from this area, the more that anxiety will drive us to stay in the area.</a:t>
            </a:r>
          </a:p>
          <a:p>
            <a:pPr algn="ctr">
              <a:spcBef>
                <a:spcPct val="50000"/>
              </a:spcBef>
            </a:pPr>
            <a:endParaRPr lang="en-US" b="1" dirty="0">
              <a:cs typeface="Times New Roman" pitchFamily="18" charset="0"/>
            </a:endParaRPr>
          </a:p>
        </p:txBody>
      </p:sp>
      <p:pic>
        <p:nvPicPr>
          <p:cNvPr id="46085" name="Picture 5" descr="C:\Documents and Settings\Owner\Desktop\TOM\image11.gif"/>
          <p:cNvPicPr>
            <a:picLocks noChangeAspect="1" noChangeArrowheads="1"/>
          </p:cNvPicPr>
          <p:nvPr/>
        </p:nvPicPr>
        <p:blipFill>
          <a:blip r:embed="rId3" cstate="print"/>
          <a:srcRect/>
          <a:stretch>
            <a:fillRect/>
          </a:stretch>
        </p:blipFill>
        <p:spPr bwMode="auto">
          <a:xfrm>
            <a:off x="1981200" y="2057400"/>
            <a:ext cx="5715000" cy="3124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6083"/>
                                        </p:tgtEl>
                                        <p:attrNameLst>
                                          <p:attrName>style.visibility</p:attrName>
                                        </p:attrNameLst>
                                      </p:cBhvr>
                                      <p:to>
                                        <p:strVal val="visible"/>
                                      </p:to>
                                    </p:set>
                                    <p:animEffect transition="in" filter="dissolve">
                                      <p:cBhvr>
                                        <p:cTn id="7" dur="500"/>
                                        <p:tgtEl>
                                          <p:spTgt spid="46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704088"/>
            <a:ext cx="8229600" cy="819912"/>
          </a:xfrm>
        </p:spPr>
        <p:txBody>
          <a:bodyPr/>
          <a:lstStyle/>
          <a:p>
            <a:pPr algn="ctr"/>
            <a:r>
              <a:rPr lang="en-US" dirty="0">
                <a:cs typeface="Times New Roman" pitchFamily="18" charset="0"/>
              </a:rPr>
              <a:t>Suggestibility</a:t>
            </a:r>
          </a:p>
        </p:txBody>
      </p:sp>
      <p:sp>
        <p:nvSpPr>
          <p:cNvPr id="47107" name="Rectangle 3"/>
          <p:cNvSpPr>
            <a:spLocks noGrp="1" noChangeArrowheads="1"/>
          </p:cNvSpPr>
          <p:nvPr>
            <p:ph idx="1"/>
          </p:nvPr>
        </p:nvSpPr>
        <p:spPr/>
        <p:txBody>
          <a:bodyPr/>
          <a:lstStyle/>
          <a:p>
            <a:pPr>
              <a:lnSpc>
                <a:spcPct val="90000"/>
              </a:lnSpc>
              <a:buFontTx/>
              <a:buNone/>
            </a:pPr>
            <a:r>
              <a:rPr lang="en-US" sz="2800">
                <a:cs typeface="Times New Roman" pitchFamily="18" charset="0"/>
              </a:rPr>
              <a:t>   Definition-How we take in information..</a:t>
            </a:r>
          </a:p>
          <a:p>
            <a:pPr>
              <a:lnSpc>
                <a:spcPct val="90000"/>
              </a:lnSpc>
              <a:buFontTx/>
              <a:buNone/>
            </a:pPr>
            <a:r>
              <a:rPr lang="en-US" sz="2800">
                <a:cs typeface="Times New Roman" pitchFamily="18" charset="0"/>
              </a:rPr>
              <a:t>	Information includes:</a:t>
            </a:r>
          </a:p>
          <a:p>
            <a:pPr>
              <a:lnSpc>
                <a:spcPct val="90000"/>
              </a:lnSpc>
              <a:buFontTx/>
              <a:buNone/>
            </a:pPr>
            <a:r>
              <a:rPr lang="en-US" sz="2800">
                <a:cs typeface="Times New Roman" pitchFamily="18" charset="0"/>
              </a:rPr>
              <a:t>	Smells</a:t>
            </a:r>
          </a:p>
          <a:p>
            <a:pPr>
              <a:lnSpc>
                <a:spcPct val="90000"/>
              </a:lnSpc>
              <a:buFontTx/>
              <a:buNone/>
            </a:pPr>
            <a:r>
              <a:rPr lang="en-US" sz="2800">
                <a:cs typeface="Times New Roman" pitchFamily="18" charset="0"/>
              </a:rPr>
              <a:t>    Tastes</a:t>
            </a:r>
          </a:p>
          <a:p>
            <a:pPr>
              <a:lnSpc>
                <a:spcPct val="90000"/>
              </a:lnSpc>
              <a:buFontTx/>
              <a:buNone/>
            </a:pPr>
            <a:r>
              <a:rPr lang="en-US" sz="2800">
                <a:cs typeface="Times New Roman" pitchFamily="18" charset="0"/>
              </a:rPr>
              <a:t>	Colors</a:t>
            </a:r>
          </a:p>
          <a:p>
            <a:pPr>
              <a:lnSpc>
                <a:spcPct val="90000"/>
              </a:lnSpc>
              <a:buFontTx/>
              <a:buNone/>
            </a:pPr>
            <a:r>
              <a:rPr lang="en-US" sz="2800">
                <a:cs typeface="Times New Roman" pitchFamily="18" charset="0"/>
              </a:rPr>
              <a:t>	Textures</a:t>
            </a:r>
          </a:p>
          <a:p>
            <a:pPr>
              <a:lnSpc>
                <a:spcPct val="90000"/>
              </a:lnSpc>
              <a:buFontTx/>
              <a:buNone/>
            </a:pPr>
            <a:r>
              <a:rPr lang="en-US" sz="2800">
                <a:cs typeface="Times New Roman" pitchFamily="18" charset="0"/>
              </a:rPr>
              <a:t>	Emotions</a:t>
            </a:r>
          </a:p>
          <a:p>
            <a:pPr>
              <a:lnSpc>
                <a:spcPct val="90000"/>
              </a:lnSpc>
              <a:buFontTx/>
              <a:buNone/>
            </a:pPr>
            <a:r>
              <a:rPr lang="en-US" sz="2800">
                <a:cs typeface="Times New Roman" pitchFamily="18" charset="0"/>
              </a:rPr>
              <a:t>	Thoughts</a:t>
            </a:r>
          </a:p>
          <a:p>
            <a:pPr>
              <a:lnSpc>
                <a:spcPct val="90000"/>
              </a:lnSpc>
              <a:buFontTx/>
              <a:buNone/>
            </a:pPr>
            <a:r>
              <a:rPr lang="en-US" sz="2800">
                <a:cs typeface="Times New Roman" pitchFamily="18" charset="0"/>
              </a:rPr>
              <a:t>    Actions</a:t>
            </a:r>
          </a:p>
          <a:p>
            <a:pPr>
              <a:lnSpc>
                <a:spcPct val="90000"/>
              </a:lnSpc>
              <a:buFontTx/>
              <a:buNone/>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dissolve">
                                      <p:cBhvr>
                                        <p:cTn id="27" dur="500"/>
                                        <p:tgtEl>
                                          <p:spTgt spid="471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dissolve">
                                      <p:cBhvr>
                                        <p:cTn id="32" dur="500"/>
                                        <p:tgtEl>
                                          <p:spTgt spid="471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7107">
                                            <p:txEl>
                                              <p:pRg st="6" end="6"/>
                                            </p:txEl>
                                          </p:spTgt>
                                        </p:tgtEl>
                                        <p:attrNameLst>
                                          <p:attrName>style.visibility</p:attrName>
                                        </p:attrNameLst>
                                      </p:cBhvr>
                                      <p:to>
                                        <p:strVal val="visible"/>
                                      </p:to>
                                    </p:set>
                                    <p:animEffect transition="in" filter="dissolve">
                                      <p:cBhvr>
                                        <p:cTn id="37" dur="500"/>
                                        <p:tgtEl>
                                          <p:spTgt spid="4710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7107">
                                            <p:txEl>
                                              <p:pRg st="7" end="7"/>
                                            </p:txEl>
                                          </p:spTgt>
                                        </p:tgtEl>
                                        <p:attrNameLst>
                                          <p:attrName>style.visibility</p:attrName>
                                        </p:attrNameLst>
                                      </p:cBhvr>
                                      <p:to>
                                        <p:strVal val="visible"/>
                                      </p:to>
                                    </p:set>
                                    <p:animEffect transition="in" filter="dissolve">
                                      <p:cBhvr>
                                        <p:cTn id="42" dur="500"/>
                                        <p:tgtEl>
                                          <p:spTgt spid="4710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7107">
                                            <p:txEl>
                                              <p:pRg st="8" end="8"/>
                                            </p:txEl>
                                          </p:spTgt>
                                        </p:tgtEl>
                                        <p:attrNameLst>
                                          <p:attrName>style.visibility</p:attrName>
                                        </p:attrNameLst>
                                      </p:cBhvr>
                                      <p:to>
                                        <p:strVal val="visible"/>
                                      </p:to>
                                    </p:set>
                                    <p:animEffect transition="in" filter="dissolve">
                                      <p:cBhvr>
                                        <p:cTn id="47" dur="500"/>
                                        <p:tgtEl>
                                          <p:spTgt spid="471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704088"/>
            <a:ext cx="8229600" cy="896112"/>
          </a:xfrm>
        </p:spPr>
        <p:txBody>
          <a:bodyPr>
            <a:normAutofit fontScale="90000"/>
          </a:bodyPr>
          <a:lstStyle/>
          <a:p>
            <a:pPr algn="ctr"/>
            <a:r>
              <a:rPr lang="en-US" dirty="0">
                <a:cs typeface="Times New Roman" pitchFamily="18" charset="0"/>
              </a:rPr>
              <a:t>Suggestibility and </a:t>
            </a:r>
            <a:r>
              <a:rPr lang="en-US" dirty="0" err="1">
                <a:cs typeface="Times New Roman" pitchFamily="18" charset="0"/>
              </a:rPr>
              <a:t>Hypnotizability</a:t>
            </a:r>
            <a:r>
              <a:rPr lang="en-US" dirty="0"/>
              <a:t> </a:t>
            </a:r>
          </a:p>
        </p:txBody>
      </p:sp>
      <p:sp>
        <p:nvSpPr>
          <p:cNvPr id="63491" name="Rectangle 3"/>
          <p:cNvSpPr>
            <a:spLocks noGrp="1" noChangeArrowheads="1"/>
          </p:cNvSpPr>
          <p:nvPr>
            <p:ph idx="1"/>
          </p:nvPr>
        </p:nvSpPr>
        <p:spPr/>
        <p:txBody>
          <a:bodyPr/>
          <a:lstStyle/>
          <a:p>
            <a:pPr>
              <a:lnSpc>
                <a:spcPct val="90000"/>
              </a:lnSpc>
            </a:pPr>
            <a:r>
              <a:rPr lang="en-US" sz="2800">
                <a:cs typeface="Times New Roman" pitchFamily="18" charset="0"/>
              </a:rPr>
              <a:t>Up until the early 1950’s it was thought that only 25% of everyone was hypnotizable. With the work of Orne, Erickson, Kappas, a theory of suggestibility was revised wherein it was understood that everyone had a different way of being hypnotized according to how they took in information. Once suggestibility was understood, the practitioner could then design his/her suggestions to match the individual and therefore facilitate the acceptance of the specific suggestion.</a:t>
            </a:r>
            <a:r>
              <a:rPr lang="en-US" sz="280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1026"/>
          <p:cNvSpPr>
            <a:spLocks noGrp="1" noChangeArrowheads="1"/>
          </p:cNvSpPr>
          <p:nvPr>
            <p:ph type="title"/>
          </p:nvPr>
        </p:nvSpPr>
        <p:spPr/>
        <p:txBody>
          <a:bodyPr>
            <a:noAutofit/>
          </a:bodyPr>
          <a:lstStyle/>
          <a:p>
            <a:pPr algn="ctr"/>
            <a:r>
              <a:rPr lang="en-US" sz="4000" dirty="0"/>
              <a:t>The Following are the 3 different types of Suggestibility</a:t>
            </a:r>
          </a:p>
        </p:txBody>
      </p:sp>
      <p:sp>
        <p:nvSpPr>
          <p:cNvPr id="105475" name="Rectangle 1027"/>
          <p:cNvSpPr>
            <a:spLocks noGrp="1" noChangeArrowheads="1"/>
          </p:cNvSpPr>
          <p:nvPr>
            <p:ph idx="1"/>
          </p:nvPr>
        </p:nvSpPr>
        <p:spPr/>
        <p:txBody>
          <a:bodyPr/>
          <a:lstStyle/>
          <a:p>
            <a:endParaRPr lang="en-US"/>
          </a:p>
          <a:p>
            <a:r>
              <a:rPr lang="en-US"/>
              <a:t>Literal</a:t>
            </a:r>
          </a:p>
          <a:p>
            <a:pPr>
              <a:buFontTx/>
              <a:buNone/>
            </a:pPr>
            <a:endParaRPr lang="en-US"/>
          </a:p>
          <a:p>
            <a:r>
              <a:rPr lang="en-US"/>
              <a:t>Inferential</a:t>
            </a:r>
          </a:p>
          <a:p>
            <a:pPr>
              <a:buFontTx/>
              <a:buNone/>
            </a:pPr>
            <a:endParaRPr lang="en-US"/>
          </a:p>
          <a:p>
            <a:r>
              <a:rPr lang="en-US"/>
              <a:t>Somnambulistic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5">
                                            <p:txEl>
                                              <p:pRg st="1" end="1"/>
                                            </p:txEl>
                                          </p:spTgt>
                                        </p:tgtEl>
                                        <p:attrNameLst>
                                          <p:attrName>style.visibility</p:attrName>
                                        </p:attrNameLst>
                                      </p:cBhvr>
                                      <p:to>
                                        <p:strVal val="visible"/>
                                      </p:to>
                                    </p:set>
                                    <p:animEffect transition="in" filter="dissolve">
                                      <p:cBhvr>
                                        <p:cTn id="7" dur="500"/>
                                        <p:tgtEl>
                                          <p:spTgt spid="1054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475">
                                            <p:txEl>
                                              <p:pRg st="3" end="3"/>
                                            </p:txEl>
                                          </p:spTgt>
                                        </p:tgtEl>
                                        <p:attrNameLst>
                                          <p:attrName>style.visibility</p:attrName>
                                        </p:attrNameLst>
                                      </p:cBhvr>
                                      <p:to>
                                        <p:strVal val="visible"/>
                                      </p:to>
                                    </p:set>
                                    <p:animEffect transition="in" filter="dissolve">
                                      <p:cBhvr>
                                        <p:cTn id="12" dur="500"/>
                                        <p:tgtEl>
                                          <p:spTgt spid="10547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5475">
                                            <p:txEl>
                                              <p:pRg st="5" end="5"/>
                                            </p:txEl>
                                          </p:spTgt>
                                        </p:tgtEl>
                                        <p:attrNameLst>
                                          <p:attrName>style.visibility</p:attrName>
                                        </p:attrNameLst>
                                      </p:cBhvr>
                                      <p:to>
                                        <p:strVal val="visible"/>
                                      </p:to>
                                    </p:set>
                                    <p:animEffect transition="in" filter="dissolve">
                                      <p:cBhvr>
                                        <p:cTn id="17" dur="500"/>
                                        <p:tgtEl>
                                          <p:spTgt spid="1054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704088"/>
            <a:ext cx="8229600" cy="896112"/>
          </a:xfrm>
        </p:spPr>
        <p:txBody>
          <a:bodyPr/>
          <a:lstStyle/>
          <a:p>
            <a:pPr algn="ctr"/>
            <a:r>
              <a:rPr lang="en-US" dirty="0"/>
              <a:t>Literal Type</a:t>
            </a:r>
          </a:p>
        </p:txBody>
      </p:sp>
      <p:sp>
        <p:nvSpPr>
          <p:cNvPr id="65539" name="Rectangle 3"/>
          <p:cNvSpPr>
            <a:spLocks noGrp="1" noChangeArrowheads="1"/>
          </p:cNvSpPr>
          <p:nvPr>
            <p:ph idx="1"/>
          </p:nvPr>
        </p:nvSpPr>
        <p:spPr/>
        <p:txBody>
          <a:bodyPr>
            <a:normAutofit lnSpcReduction="10000"/>
          </a:bodyPr>
          <a:lstStyle/>
          <a:p>
            <a:pPr>
              <a:lnSpc>
                <a:spcPct val="90000"/>
              </a:lnSpc>
            </a:pPr>
            <a:r>
              <a:rPr lang="en-US" sz="2800" dirty="0">
                <a:cs typeface="Times New Roman" pitchFamily="18" charset="0"/>
              </a:rPr>
              <a:t>Example: mother insists that child must come in from playing outside and eat dinner. After going back and forth on this issue, the mother stands her ground and doesn’t give in. The child then realizes that what a person says is what they mean. They will, from then on, receive information directly and without re-interpretation. Example: As an adult, if told they look beautiful today, they will usually say: “Thank You” and that would be that. This type of suggestibility is healthy and less neurotic. This individual is more receptive to hypnosis and receiving suggestions.</a:t>
            </a:r>
          </a:p>
          <a:p>
            <a:pPr>
              <a:lnSpc>
                <a:spcPct val="90000"/>
              </a:lnSpc>
            </a:pP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304800" y="2286000"/>
            <a:ext cx="8534400" cy="762000"/>
          </a:xfrm>
          <a:prstGeom prst="rect">
            <a:avLst/>
          </a:prstGeom>
          <a:noFill/>
          <a:ln w="9525">
            <a:noFill/>
            <a:miter lim="800000"/>
            <a:headEnd/>
            <a:tailEnd/>
          </a:ln>
          <a:effectLst/>
        </p:spPr>
        <p:txBody>
          <a:bodyPr>
            <a:spAutoFit/>
          </a:bodyPr>
          <a:lstStyle/>
          <a:p>
            <a:pPr algn="ctr">
              <a:spcBef>
                <a:spcPct val="50000"/>
              </a:spcBef>
            </a:pPr>
            <a:r>
              <a:rPr lang="en-US" sz="4400" b="1">
                <a:latin typeface="MingLiU" pitchFamily="49" charset="-120"/>
              </a:rPr>
              <a:t>What Comes To Mind?</a:t>
            </a:r>
          </a:p>
        </p:txBody>
      </p:sp>
      <p:sp>
        <p:nvSpPr>
          <p:cNvPr id="10246" name="Text Box 6"/>
          <p:cNvSpPr txBox="1">
            <a:spLocks noChangeArrowheads="1"/>
          </p:cNvSpPr>
          <p:nvPr/>
        </p:nvSpPr>
        <p:spPr bwMode="auto">
          <a:xfrm>
            <a:off x="304800" y="3594100"/>
            <a:ext cx="8534400" cy="914400"/>
          </a:xfrm>
          <a:prstGeom prst="rect">
            <a:avLst/>
          </a:prstGeom>
          <a:noFill/>
          <a:ln w="9525">
            <a:noFill/>
            <a:miter lim="800000"/>
            <a:headEnd/>
            <a:tailEnd/>
          </a:ln>
          <a:effectLst/>
        </p:spPr>
        <p:txBody>
          <a:bodyPr>
            <a:spAutoFit/>
          </a:bodyPr>
          <a:lstStyle/>
          <a:p>
            <a:pPr algn="ctr"/>
            <a:r>
              <a:rPr lang="en-US" sz="5400"/>
              <a:t>This?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dissolve">
                                      <p:cBhvr>
                                        <p:cTn id="7" dur="5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533400"/>
            <a:ext cx="8229600" cy="838200"/>
          </a:xfrm>
        </p:spPr>
        <p:txBody>
          <a:bodyPr>
            <a:normAutofit/>
          </a:bodyPr>
          <a:lstStyle/>
          <a:p>
            <a:pPr algn="ctr"/>
            <a:r>
              <a:rPr lang="en-US" dirty="0"/>
              <a:t>Inferential Type </a:t>
            </a:r>
          </a:p>
        </p:txBody>
      </p:sp>
      <p:sp>
        <p:nvSpPr>
          <p:cNvPr id="66563" name="Rectangle 3"/>
          <p:cNvSpPr>
            <a:spLocks noGrp="1" noChangeArrowheads="1"/>
          </p:cNvSpPr>
          <p:nvPr>
            <p:ph idx="1"/>
          </p:nvPr>
        </p:nvSpPr>
        <p:spPr>
          <a:xfrm>
            <a:off x="685800" y="1828800"/>
            <a:ext cx="7772400" cy="4267200"/>
          </a:xfrm>
        </p:spPr>
        <p:txBody>
          <a:bodyPr>
            <a:normAutofit lnSpcReduction="10000"/>
          </a:bodyPr>
          <a:lstStyle/>
          <a:p>
            <a:pPr>
              <a:lnSpc>
                <a:spcPct val="90000"/>
              </a:lnSpc>
            </a:pPr>
            <a:r>
              <a:rPr lang="en-US" sz="2400">
                <a:cs typeface="Times New Roman" pitchFamily="18" charset="0"/>
              </a:rPr>
              <a:t>Example: mother insists that child must come in from playing outside and eat dinner. After going back and forth on this issue, the mother eventually gives in. The child learns that what a person says is not what they mean and will from then on take information in through the back door. They will always re-interpret whatever is presented to them. As an adult if told they look beautiful today, they will usually think, what does she mean by that? What is she trying to say? Was there something wrong with me last time. Obviously, this type can be much more neurotic and very problematical. This individual is usually more skeptical and harder to put under.</a:t>
            </a:r>
          </a:p>
          <a:p>
            <a:pPr>
              <a:lnSpc>
                <a:spcPct val="90000"/>
              </a:lnSpc>
            </a:pPr>
            <a:endParaRPr lang="en-US" sz="24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457200"/>
            <a:ext cx="8229600" cy="914400"/>
          </a:xfrm>
        </p:spPr>
        <p:txBody>
          <a:bodyPr>
            <a:normAutofit/>
          </a:bodyPr>
          <a:lstStyle/>
          <a:p>
            <a:pPr algn="ctr"/>
            <a:r>
              <a:rPr lang="en-US" dirty="0"/>
              <a:t>Somnambulistic (Sleepwalker)</a:t>
            </a:r>
          </a:p>
        </p:txBody>
      </p:sp>
      <p:sp>
        <p:nvSpPr>
          <p:cNvPr id="67587" name="Rectangle 3"/>
          <p:cNvSpPr>
            <a:spLocks noGrp="1" noChangeArrowheads="1"/>
          </p:cNvSpPr>
          <p:nvPr>
            <p:ph idx="1"/>
          </p:nvPr>
        </p:nvSpPr>
        <p:spPr/>
        <p:txBody>
          <a:bodyPr/>
          <a:lstStyle/>
          <a:p>
            <a:pPr>
              <a:lnSpc>
                <a:spcPct val="90000"/>
              </a:lnSpc>
            </a:pPr>
            <a:r>
              <a:rPr lang="en-US" sz="2800">
                <a:cs typeface="Times New Roman" pitchFamily="18" charset="0"/>
              </a:rPr>
              <a:t>This individual is suggestible in both ways and therefore highly hypnotizable. This person generally made up that initial 25% of hypnotizables and makes up those that we see on stage in Vegas. The issue here is that the persons defenses are too diffused and they need to increase their ability to protect themselves from unwanted suggestions. We often find people that work with coaches (actors, athletes and musicians) to be highly somnambulistic having learned to be responsive to suggestion for a lone period of time.</a:t>
            </a:r>
          </a:p>
          <a:p>
            <a:pPr>
              <a:lnSpc>
                <a:spcPct val="90000"/>
              </a:lnSpc>
            </a:pPr>
            <a:endParaRPr lang="en-US" sz="28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Autofit/>
          </a:bodyPr>
          <a:lstStyle/>
          <a:p>
            <a:pPr algn="ctr"/>
            <a:r>
              <a:rPr lang="en-US" sz="4000" dirty="0">
                <a:cs typeface="Times New Roman" pitchFamily="18" charset="0"/>
              </a:rPr>
              <a:t>Determining Suggestibility</a:t>
            </a:r>
            <a:r>
              <a:rPr lang="en-US" sz="4000" dirty="0"/>
              <a:t> and </a:t>
            </a:r>
            <a:r>
              <a:rPr lang="en-US" sz="4000" dirty="0" err="1"/>
              <a:t>Hypnotizability</a:t>
            </a:r>
            <a:endParaRPr lang="en-US" sz="4000" dirty="0"/>
          </a:p>
        </p:txBody>
      </p:sp>
      <p:sp>
        <p:nvSpPr>
          <p:cNvPr id="68611" name="Rectangle 3"/>
          <p:cNvSpPr>
            <a:spLocks noGrp="1" noChangeArrowheads="1"/>
          </p:cNvSpPr>
          <p:nvPr>
            <p:ph idx="1"/>
          </p:nvPr>
        </p:nvSpPr>
        <p:spPr/>
        <p:txBody>
          <a:bodyPr>
            <a:normAutofit lnSpcReduction="10000"/>
          </a:bodyPr>
          <a:lstStyle/>
          <a:p>
            <a:pPr marL="533400" indent="-533400">
              <a:lnSpc>
                <a:spcPct val="90000"/>
              </a:lnSpc>
            </a:pPr>
            <a:r>
              <a:rPr lang="en-US" sz="2800" dirty="0">
                <a:cs typeface="Times New Roman" pitchFamily="18" charset="0"/>
              </a:rPr>
              <a:t>By asking certain questions and observing behavior, we can determine suggestibility type.	</a:t>
            </a:r>
          </a:p>
          <a:p>
            <a:pPr marL="914400" lvl="1" indent="-457200">
              <a:lnSpc>
                <a:spcPct val="90000"/>
              </a:lnSpc>
            </a:pPr>
            <a:r>
              <a:rPr lang="en-US" sz="2000" dirty="0">
                <a:cs typeface="Times New Roman" pitchFamily="18" charset="0"/>
              </a:rPr>
              <a:t>Your left arm is light as a feather while your right arm is holding a heavy bowling ball…check reaction</a:t>
            </a:r>
          </a:p>
          <a:p>
            <a:pPr marL="914400" lvl="1" indent="-457200">
              <a:lnSpc>
                <a:spcPct val="90000"/>
              </a:lnSpc>
            </a:pPr>
            <a:r>
              <a:rPr lang="en-US" sz="2000" dirty="0">
                <a:cs typeface="Times New Roman" pitchFamily="18" charset="0"/>
              </a:rPr>
              <a:t>Did you or have you ever walked in your sleep.</a:t>
            </a:r>
          </a:p>
          <a:p>
            <a:pPr marL="914400" lvl="1" indent="-457200">
              <a:lnSpc>
                <a:spcPct val="90000"/>
              </a:lnSpc>
            </a:pPr>
            <a:r>
              <a:rPr lang="en-US" sz="2000" dirty="0">
                <a:cs typeface="Times New Roman" pitchFamily="18" charset="0"/>
              </a:rPr>
              <a:t>Have you ever awakened from a dream and felt that </a:t>
            </a:r>
            <a:r>
              <a:rPr lang="en-US" sz="2000" dirty="0" smtClean="0">
                <a:cs typeface="Times New Roman" pitchFamily="18" charset="0"/>
              </a:rPr>
              <a:t> </a:t>
            </a:r>
            <a:r>
              <a:rPr lang="en-US" sz="2000" dirty="0">
                <a:cs typeface="Times New Roman" pitchFamily="18" charset="0"/>
              </a:rPr>
              <a:t>you were paralyzed or could not move or speak</a:t>
            </a:r>
          </a:p>
          <a:p>
            <a:pPr marL="914400" lvl="1" indent="-457200">
              <a:lnSpc>
                <a:spcPct val="90000"/>
              </a:lnSpc>
            </a:pPr>
            <a:r>
              <a:rPr lang="en-US" sz="2000" dirty="0" smtClean="0">
                <a:cs typeface="Times New Roman" pitchFamily="18" charset="0"/>
              </a:rPr>
              <a:t>Mind</a:t>
            </a:r>
            <a:r>
              <a:rPr lang="en-US" sz="2000" dirty="0" smtClean="0">
                <a:cs typeface="Times New Roman" pitchFamily="18" charset="0"/>
                <a:hlinkClick r:id="rId3" action="ppaction://hlinkfile"/>
              </a:rPr>
              <a:t>..\Videos\mind-motivations.exe</a:t>
            </a:r>
            <a:r>
              <a:rPr lang="en-US" sz="2000" dirty="0" smtClean="0">
                <a:cs typeface="Times New Roman" pitchFamily="18" charset="0"/>
              </a:rPr>
              <a:t> </a:t>
            </a:r>
            <a:r>
              <a:rPr lang="en-US" sz="2000" dirty="0">
                <a:cs typeface="Times New Roman" pitchFamily="18" charset="0"/>
              </a:rPr>
              <a:t>Motivations</a:t>
            </a:r>
          </a:p>
          <a:p>
            <a:pPr marL="914400" lvl="1" indent="-457200">
              <a:lnSpc>
                <a:spcPct val="90000"/>
              </a:lnSpc>
            </a:pPr>
            <a:r>
              <a:rPr lang="en-US" sz="2000" dirty="0">
                <a:cs typeface="Times New Roman" pitchFamily="18" charset="0"/>
                <a:hlinkClick r:id="rId4" action="ppaction://hlinkfile"/>
              </a:rPr>
              <a:t>Spiral Key</a:t>
            </a:r>
            <a:endParaRPr lang="en-US" sz="2000" dirty="0">
              <a:cs typeface="Times New Roman" pitchFamily="18" charset="0"/>
            </a:endParaRPr>
          </a:p>
          <a:p>
            <a:pPr marL="914400" lvl="1" indent="-457200">
              <a:lnSpc>
                <a:spcPct val="90000"/>
              </a:lnSpc>
            </a:pPr>
            <a:r>
              <a:rPr lang="en-US" sz="2000" dirty="0">
                <a:cs typeface="Times New Roman" pitchFamily="18" charset="0"/>
              </a:rPr>
              <a:t>Stanford Hypnotic Susceptibility Scale</a:t>
            </a:r>
          </a:p>
          <a:p>
            <a:pPr marL="914400" lvl="1" indent="-457200">
              <a:lnSpc>
                <a:spcPct val="90000"/>
              </a:lnSpc>
            </a:pPr>
            <a:r>
              <a:rPr lang="en-US" sz="2000" dirty="0">
                <a:cs typeface="Times New Roman" pitchFamily="18" charset="0"/>
              </a:rPr>
              <a:t>Harvard Group Scale of Hypnotic Susceptibility-A</a:t>
            </a:r>
          </a:p>
          <a:p>
            <a:pPr marL="914400" lvl="1" indent="-457200">
              <a:lnSpc>
                <a:spcPct val="90000"/>
              </a:lnSpc>
            </a:pPr>
            <a:r>
              <a:rPr lang="en-US" sz="2000" dirty="0">
                <a:cs typeface="Times New Roman" pitchFamily="18" charset="0"/>
                <a:hlinkClick r:id="rId5"/>
              </a:rPr>
              <a:t>www. Lifefirst.com </a:t>
            </a:r>
            <a:r>
              <a:rPr lang="en-US" sz="2000" dirty="0">
                <a:cs typeface="Times New Roman" pitchFamily="18" charset="0"/>
              </a:rPr>
              <a:t>suggestibility test</a:t>
            </a:r>
          </a:p>
          <a:p>
            <a:pPr marL="914400" lvl="1" indent="-457200">
              <a:lnSpc>
                <a:spcPct val="90000"/>
              </a:lnSpc>
            </a:pPr>
            <a:r>
              <a:rPr lang="en-US" sz="2000" dirty="0">
                <a:cs typeface="Times New Roman" pitchFamily="18" charset="0"/>
              </a:rPr>
              <a:t>Spiegel- Hypnotic Induction Profile-eye-roll</a:t>
            </a:r>
          </a:p>
          <a:p>
            <a:pPr marL="533400" indent="-533400">
              <a:lnSpc>
                <a:spcPct val="90000"/>
              </a:lnSpc>
              <a:buFontTx/>
              <a:buNone/>
            </a:pPr>
            <a:endParaRPr lang="en-US" sz="2000" dirty="0"/>
          </a:p>
        </p:txBody>
      </p:sp>
      <p:sp>
        <p:nvSpPr>
          <p:cNvPr id="68615" name="Text Box 7"/>
          <p:cNvSpPr txBox="1">
            <a:spLocks noChangeArrowheads="1"/>
          </p:cNvSpPr>
          <p:nvPr/>
        </p:nvSpPr>
        <p:spPr bwMode="auto">
          <a:xfrm>
            <a:off x="1371600" y="2514600"/>
            <a:ext cx="72390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68617" name="Text Box 9"/>
          <p:cNvSpPr txBox="1">
            <a:spLocks noChangeArrowheads="1"/>
          </p:cNvSpPr>
          <p:nvPr/>
        </p:nvSpPr>
        <p:spPr bwMode="auto">
          <a:xfrm>
            <a:off x="1600200" y="5486400"/>
            <a:ext cx="5410200"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86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86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86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86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86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86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861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6861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686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85800" y="0"/>
            <a:ext cx="7772400" cy="1524000"/>
          </a:xfrm>
        </p:spPr>
        <p:txBody>
          <a:bodyPr/>
          <a:lstStyle/>
          <a:p>
            <a:pPr algn="ctr"/>
            <a:r>
              <a:rPr lang="en-US" sz="3600" dirty="0"/>
              <a:t>Aside from the Paradigm, other explanations for how hypnosis works</a:t>
            </a:r>
          </a:p>
        </p:txBody>
      </p:sp>
      <p:sp>
        <p:nvSpPr>
          <p:cNvPr id="103427" name="Rectangle 3"/>
          <p:cNvSpPr>
            <a:spLocks noGrp="1" noChangeArrowheads="1"/>
          </p:cNvSpPr>
          <p:nvPr>
            <p:ph idx="1"/>
          </p:nvPr>
        </p:nvSpPr>
        <p:spPr>
          <a:xfrm>
            <a:off x="685800" y="1752600"/>
            <a:ext cx="7772400" cy="4724400"/>
          </a:xfrm>
        </p:spPr>
        <p:txBody>
          <a:bodyPr/>
          <a:lstStyle/>
          <a:p>
            <a:pPr>
              <a:lnSpc>
                <a:spcPct val="90000"/>
              </a:lnSpc>
              <a:buFontTx/>
              <a:buNone/>
            </a:pPr>
            <a:r>
              <a:rPr lang="en-US" sz="2000" dirty="0">
                <a:latin typeface="Arial" charset="0"/>
                <a:cs typeface="Arial" charset="0"/>
              </a:rPr>
              <a:t>Other explanations have taken several main forms:</a:t>
            </a:r>
          </a:p>
          <a:p>
            <a:pPr lvl="1">
              <a:lnSpc>
                <a:spcPct val="90000"/>
              </a:lnSpc>
            </a:pPr>
            <a:r>
              <a:rPr lang="en-US" sz="2000" dirty="0">
                <a:latin typeface="Arial" charset="0"/>
                <a:cs typeface="Arial" charset="0"/>
              </a:rPr>
              <a:t>Parasympathetic Nervous System Activation</a:t>
            </a:r>
          </a:p>
          <a:p>
            <a:pPr lvl="1">
              <a:lnSpc>
                <a:spcPct val="90000"/>
              </a:lnSpc>
            </a:pPr>
            <a:r>
              <a:rPr lang="en-US" sz="2000" dirty="0">
                <a:latin typeface="Arial" charset="0"/>
                <a:cs typeface="Arial" charset="0"/>
              </a:rPr>
              <a:t>Brain-Wave Patterns</a:t>
            </a:r>
          </a:p>
          <a:p>
            <a:pPr lvl="1">
              <a:lnSpc>
                <a:spcPct val="90000"/>
              </a:lnSpc>
            </a:pPr>
            <a:r>
              <a:rPr lang="en-US" sz="2000" dirty="0">
                <a:latin typeface="Arial" charset="0"/>
                <a:cs typeface="Arial" charset="0"/>
              </a:rPr>
              <a:t>Complex Interaction of both Brain Hemispheres</a:t>
            </a:r>
          </a:p>
          <a:p>
            <a:pPr lvl="1">
              <a:lnSpc>
                <a:spcPct val="90000"/>
              </a:lnSpc>
            </a:pPr>
            <a:r>
              <a:rPr lang="en-US" sz="2000" dirty="0">
                <a:latin typeface="Arial" charset="0"/>
                <a:cs typeface="Arial" charset="0"/>
              </a:rPr>
              <a:t>Placebo Effect (expectancy theory)</a:t>
            </a:r>
          </a:p>
          <a:p>
            <a:pPr lvl="1">
              <a:lnSpc>
                <a:spcPct val="90000"/>
              </a:lnSpc>
            </a:pPr>
            <a:r>
              <a:rPr lang="en-US" sz="2000" dirty="0">
                <a:latin typeface="Arial" charset="0"/>
                <a:cs typeface="Arial" charset="0"/>
              </a:rPr>
              <a:t>Dissociated control theory (Bowers 1992)</a:t>
            </a:r>
          </a:p>
          <a:p>
            <a:pPr lvl="1">
              <a:lnSpc>
                <a:spcPct val="90000"/>
              </a:lnSpc>
            </a:pPr>
            <a:r>
              <a:rPr lang="en-US" sz="2000" dirty="0">
                <a:latin typeface="Arial" charset="0"/>
                <a:cs typeface="Arial" charset="0"/>
              </a:rPr>
              <a:t>Social-Cognitive Theory (kirsch &amp; Lynn 1997)</a:t>
            </a:r>
          </a:p>
          <a:p>
            <a:pPr lvl="1">
              <a:lnSpc>
                <a:spcPct val="90000"/>
              </a:lnSpc>
            </a:pPr>
            <a:r>
              <a:rPr lang="en-US" sz="2000" dirty="0" err="1">
                <a:latin typeface="Arial" charset="0"/>
                <a:cs typeface="Arial" charset="0"/>
              </a:rPr>
              <a:t>Neodissociation</a:t>
            </a:r>
            <a:r>
              <a:rPr lang="en-US" sz="2000" dirty="0">
                <a:latin typeface="Arial" charset="0"/>
                <a:cs typeface="Arial" charset="0"/>
              </a:rPr>
              <a:t> Theory (</a:t>
            </a:r>
            <a:r>
              <a:rPr lang="en-US" sz="2000" dirty="0" err="1">
                <a:latin typeface="Arial" charset="0"/>
                <a:cs typeface="Arial" charset="0"/>
              </a:rPr>
              <a:t>Hilgard</a:t>
            </a:r>
            <a:r>
              <a:rPr lang="en-US" sz="2000" dirty="0">
                <a:latin typeface="Arial" charset="0"/>
                <a:cs typeface="Arial" charset="0"/>
              </a:rPr>
              <a:t> 1986)</a:t>
            </a:r>
          </a:p>
          <a:p>
            <a:pPr lvl="1">
              <a:lnSpc>
                <a:spcPct val="90000"/>
              </a:lnSpc>
            </a:pPr>
            <a:r>
              <a:rPr lang="en-US" sz="2000" dirty="0" err="1">
                <a:latin typeface="Arial" charset="0"/>
                <a:cs typeface="Arial" charset="0"/>
              </a:rPr>
              <a:t>Neurophysiological</a:t>
            </a:r>
            <a:r>
              <a:rPr lang="en-US" sz="2000" dirty="0">
                <a:latin typeface="Arial" charset="0"/>
                <a:cs typeface="Arial" charset="0"/>
              </a:rPr>
              <a:t> theory (</a:t>
            </a:r>
            <a:r>
              <a:rPr lang="en-US" sz="2000" dirty="0" err="1">
                <a:latin typeface="Arial" charset="0"/>
                <a:cs typeface="Arial" charset="0"/>
              </a:rPr>
              <a:t>Gruzellier</a:t>
            </a:r>
            <a:r>
              <a:rPr lang="en-US" sz="2000" dirty="0">
                <a:latin typeface="Arial" charset="0"/>
                <a:cs typeface="Arial" charset="0"/>
              </a:rPr>
              <a:t> 1998)</a:t>
            </a:r>
          </a:p>
          <a:p>
            <a:pPr lvl="1">
              <a:lnSpc>
                <a:spcPct val="90000"/>
              </a:lnSpc>
            </a:pPr>
            <a:r>
              <a:rPr lang="en-US" sz="2000" dirty="0">
                <a:latin typeface="Arial" charset="0"/>
                <a:cs typeface="Arial" charset="0"/>
              </a:rPr>
              <a:t>Integrative cognitive theory (Oakley &amp; Brown 2004)</a:t>
            </a:r>
          </a:p>
          <a:p>
            <a:pPr lvl="1">
              <a:lnSpc>
                <a:spcPct val="90000"/>
              </a:lnSpc>
            </a:pPr>
            <a:r>
              <a:rPr lang="en-US" sz="2000" dirty="0">
                <a:latin typeface="Arial" charset="0"/>
                <a:cs typeface="Arial" charset="0"/>
              </a:rPr>
              <a:t>Cold control theory (</a:t>
            </a:r>
            <a:r>
              <a:rPr lang="en-US" sz="2000" dirty="0" err="1">
                <a:latin typeface="Arial" charset="0"/>
                <a:cs typeface="Arial" charset="0"/>
              </a:rPr>
              <a:t>Dienes</a:t>
            </a:r>
            <a:r>
              <a:rPr lang="en-US" sz="2000" dirty="0">
                <a:latin typeface="Arial" charset="0"/>
                <a:cs typeface="Arial" charset="0"/>
              </a:rPr>
              <a:t> &amp; </a:t>
            </a:r>
            <a:r>
              <a:rPr lang="en-US" sz="2000" dirty="0" err="1">
                <a:latin typeface="Arial" charset="0"/>
                <a:cs typeface="Arial" charset="0"/>
              </a:rPr>
              <a:t>Perner</a:t>
            </a:r>
            <a:r>
              <a:rPr lang="en-US" sz="2000" dirty="0">
                <a:latin typeface="Arial" charset="0"/>
                <a:cs typeface="Arial" charset="0"/>
              </a:rPr>
              <a:t> 2007)</a:t>
            </a:r>
          </a:p>
          <a:p>
            <a:pPr lvl="1">
              <a:lnSpc>
                <a:spcPct val="90000"/>
              </a:lnSpc>
            </a:pPr>
            <a:r>
              <a:rPr lang="en-US" sz="2000" dirty="0">
                <a:latin typeface="Arial" charset="0"/>
                <a:cs typeface="Arial" charset="0"/>
              </a:rPr>
              <a:t>Dissociated experience theory (</a:t>
            </a:r>
            <a:r>
              <a:rPr lang="en-US" sz="2000" dirty="0" err="1">
                <a:latin typeface="Arial" charset="0"/>
                <a:cs typeface="Arial" charset="0"/>
              </a:rPr>
              <a:t>Kihlstrom</a:t>
            </a:r>
            <a:r>
              <a:rPr lang="en-US" sz="2000" dirty="0">
                <a:latin typeface="Arial" charset="0"/>
                <a:cs typeface="Arial" charset="0"/>
              </a:rPr>
              <a:t> (1985)</a:t>
            </a:r>
          </a:p>
          <a:p>
            <a:pPr lvl="1">
              <a:lnSpc>
                <a:spcPct val="90000"/>
              </a:lnSpc>
            </a:pPr>
            <a:r>
              <a:rPr lang="en-US" sz="2000" dirty="0">
                <a:latin typeface="Arial" charset="0"/>
                <a:cs typeface="Arial" charset="0"/>
              </a:rPr>
              <a:t>Ego-psychological theory (Fromm 1992)</a:t>
            </a:r>
          </a:p>
          <a:p>
            <a:pPr lvl="1">
              <a:lnSpc>
                <a:spcPct val="90000"/>
              </a:lnSpc>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dissolve">
                                      <p:cBhvr>
                                        <p:cTn id="7" dur="500"/>
                                        <p:tgtEl>
                                          <p:spTgt spid="1034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3427">
                                            <p:txEl>
                                              <p:pRg st="1" end="1"/>
                                            </p:txEl>
                                          </p:spTgt>
                                        </p:tgtEl>
                                        <p:attrNameLst>
                                          <p:attrName>style.visibility</p:attrName>
                                        </p:attrNameLst>
                                      </p:cBhvr>
                                      <p:to>
                                        <p:strVal val="visible"/>
                                      </p:to>
                                    </p:set>
                                    <p:animEffect transition="in" filter="dissolve">
                                      <p:cBhvr>
                                        <p:cTn id="12" dur="500"/>
                                        <p:tgtEl>
                                          <p:spTgt spid="1034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3427">
                                            <p:txEl>
                                              <p:pRg st="2" end="2"/>
                                            </p:txEl>
                                          </p:spTgt>
                                        </p:tgtEl>
                                        <p:attrNameLst>
                                          <p:attrName>style.visibility</p:attrName>
                                        </p:attrNameLst>
                                      </p:cBhvr>
                                      <p:to>
                                        <p:strVal val="visible"/>
                                      </p:to>
                                    </p:set>
                                    <p:animEffect transition="in" filter="dissolve">
                                      <p:cBhvr>
                                        <p:cTn id="17" dur="500"/>
                                        <p:tgtEl>
                                          <p:spTgt spid="1034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3427">
                                            <p:txEl>
                                              <p:pRg st="3" end="3"/>
                                            </p:txEl>
                                          </p:spTgt>
                                        </p:tgtEl>
                                        <p:attrNameLst>
                                          <p:attrName>style.visibility</p:attrName>
                                        </p:attrNameLst>
                                      </p:cBhvr>
                                      <p:to>
                                        <p:strVal val="visible"/>
                                      </p:to>
                                    </p:set>
                                    <p:animEffect transition="in" filter="dissolve">
                                      <p:cBhvr>
                                        <p:cTn id="22" dur="500"/>
                                        <p:tgtEl>
                                          <p:spTgt spid="1034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3427">
                                            <p:txEl>
                                              <p:pRg st="4" end="4"/>
                                            </p:txEl>
                                          </p:spTgt>
                                        </p:tgtEl>
                                        <p:attrNameLst>
                                          <p:attrName>style.visibility</p:attrName>
                                        </p:attrNameLst>
                                      </p:cBhvr>
                                      <p:to>
                                        <p:strVal val="visible"/>
                                      </p:to>
                                    </p:set>
                                    <p:animEffect transition="in" filter="dissolve">
                                      <p:cBhvr>
                                        <p:cTn id="27" dur="500"/>
                                        <p:tgtEl>
                                          <p:spTgt spid="1034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3427">
                                            <p:txEl>
                                              <p:pRg st="5" end="5"/>
                                            </p:txEl>
                                          </p:spTgt>
                                        </p:tgtEl>
                                        <p:attrNameLst>
                                          <p:attrName>style.visibility</p:attrName>
                                        </p:attrNameLst>
                                      </p:cBhvr>
                                      <p:to>
                                        <p:strVal val="visible"/>
                                      </p:to>
                                    </p:set>
                                    <p:animEffect transition="in" filter="dissolve">
                                      <p:cBhvr>
                                        <p:cTn id="32" dur="500"/>
                                        <p:tgtEl>
                                          <p:spTgt spid="10342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3427">
                                            <p:txEl>
                                              <p:pRg st="6" end="6"/>
                                            </p:txEl>
                                          </p:spTgt>
                                        </p:tgtEl>
                                        <p:attrNameLst>
                                          <p:attrName>style.visibility</p:attrName>
                                        </p:attrNameLst>
                                      </p:cBhvr>
                                      <p:to>
                                        <p:strVal val="visible"/>
                                      </p:to>
                                    </p:set>
                                    <p:animEffect transition="in" filter="dissolve">
                                      <p:cBhvr>
                                        <p:cTn id="37" dur="500"/>
                                        <p:tgtEl>
                                          <p:spTgt spid="10342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3427">
                                            <p:txEl>
                                              <p:pRg st="7" end="7"/>
                                            </p:txEl>
                                          </p:spTgt>
                                        </p:tgtEl>
                                        <p:attrNameLst>
                                          <p:attrName>style.visibility</p:attrName>
                                        </p:attrNameLst>
                                      </p:cBhvr>
                                      <p:to>
                                        <p:strVal val="visible"/>
                                      </p:to>
                                    </p:set>
                                    <p:animEffect transition="in" filter="dissolve">
                                      <p:cBhvr>
                                        <p:cTn id="42" dur="500"/>
                                        <p:tgtEl>
                                          <p:spTgt spid="10342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03427">
                                            <p:txEl>
                                              <p:pRg st="8" end="8"/>
                                            </p:txEl>
                                          </p:spTgt>
                                        </p:tgtEl>
                                        <p:attrNameLst>
                                          <p:attrName>style.visibility</p:attrName>
                                        </p:attrNameLst>
                                      </p:cBhvr>
                                      <p:to>
                                        <p:strVal val="visible"/>
                                      </p:to>
                                    </p:set>
                                    <p:animEffect transition="in" filter="dissolve">
                                      <p:cBhvr>
                                        <p:cTn id="47" dur="500"/>
                                        <p:tgtEl>
                                          <p:spTgt spid="10342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03427">
                                            <p:txEl>
                                              <p:pRg st="9" end="9"/>
                                            </p:txEl>
                                          </p:spTgt>
                                        </p:tgtEl>
                                        <p:attrNameLst>
                                          <p:attrName>style.visibility</p:attrName>
                                        </p:attrNameLst>
                                      </p:cBhvr>
                                      <p:to>
                                        <p:strVal val="visible"/>
                                      </p:to>
                                    </p:set>
                                    <p:animEffect transition="in" filter="dissolve">
                                      <p:cBhvr>
                                        <p:cTn id="52" dur="500"/>
                                        <p:tgtEl>
                                          <p:spTgt spid="10342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03427">
                                            <p:txEl>
                                              <p:pRg st="10" end="10"/>
                                            </p:txEl>
                                          </p:spTgt>
                                        </p:tgtEl>
                                        <p:attrNameLst>
                                          <p:attrName>style.visibility</p:attrName>
                                        </p:attrNameLst>
                                      </p:cBhvr>
                                      <p:to>
                                        <p:strVal val="visible"/>
                                      </p:to>
                                    </p:set>
                                    <p:animEffect transition="in" filter="dissolve">
                                      <p:cBhvr>
                                        <p:cTn id="57" dur="500"/>
                                        <p:tgtEl>
                                          <p:spTgt spid="10342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03427">
                                            <p:txEl>
                                              <p:pRg st="11" end="11"/>
                                            </p:txEl>
                                          </p:spTgt>
                                        </p:tgtEl>
                                        <p:attrNameLst>
                                          <p:attrName>style.visibility</p:attrName>
                                        </p:attrNameLst>
                                      </p:cBhvr>
                                      <p:to>
                                        <p:strVal val="visible"/>
                                      </p:to>
                                    </p:set>
                                    <p:animEffect transition="in" filter="dissolve">
                                      <p:cBhvr>
                                        <p:cTn id="62" dur="500"/>
                                        <p:tgtEl>
                                          <p:spTgt spid="10342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03427">
                                            <p:txEl>
                                              <p:pRg st="12" end="12"/>
                                            </p:txEl>
                                          </p:spTgt>
                                        </p:tgtEl>
                                        <p:attrNameLst>
                                          <p:attrName>style.visibility</p:attrName>
                                        </p:attrNameLst>
                                      </p:cBhvr>
                                      <p:to>
                                        <p:strVal val="visible"/>
                                      </p:to>
                                    </p:set>
                                    <p:animEffect transition="in" filter="dissolve">
                                      <p:cBhvr>
                                        <p:cTn id="67" dur="500"/>
                                        <p:tgtEl>
                                          <p:spTgt spid="10342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609600"/>
            <a:ext cx="8229600" cy="914400"/>
          </a:xfrm>
        </p:spPr>
        <p:txBody>
          <a:bodyPr>
            <a:normAutofit fontScale="90000"/>
          </a:bodyPr>
          <a:lstStyle/>
          <a:p>
            <a:pPr algn="ctr"/>
            <a:r>
              <a:rPr lang="en-US" dirty="0"/>
              <a:t>How and When Is It Experienced?</a:t>
            </a:r>
          </a:p>
        </p:txBody>
      </p:sp>
      <p:sp>
        <p:nvSpPr>
          <p:cNvPr id="104451" name="Rectangle 3"/>
          <p:cNvSpPr>
            <a:spLocks noGrp="1" noChangeArrowheads="1"/>
          </p:cNvSpPr>
          <p:nvPr>
            <p:ph idx="1"/>
          </p:nvPr>
        </p:nvSpPr>
        <p:spPr/>
        <p:txBody>
          <a:bodyPr>
            <a:normAutofit lnSpcReduction="10000"/>
          </a:bodyPr>
          <a:lstStyle/>
          <a:p>
            <a:pPr>
              <a:lnSpc>
                <a:spcPct val="90000"/>
              </a:lnSpc>
            </a:pPr>
            <a:r>
              <a:rPr lang="en-US" sz="2400"/>
              <a:t>We all experience hypnosis every moment of the day. </a:t>
            </a:r>
          </a:p>
          <a:p>
            <a:pPr>
              <a:lnSpc>
                <a:spcPct val="90000"/>
              </a:lnSpc>
            </a:pPr>
            <a:r>
              <a:rPr lang="en-US" sz="2400"/>
              <a:t>Driving and missing our stop - we were in hypnosis</a:t>
            </a:r>
          </a:p>
          <a:p>
            <a:pPr>
              <a:lnSpc>
                <a:spcPct val="90000"/>
              </a:lnSpc>
            </a:pPr>
            <a:r>
              <a:rPr lang="en-US" sz="2400"/>
              <a:t>Watching a movie and losing track of time - we were in hypnosis.</a:t>
            </a:r>
          </a:p>
          <a:p>
            <a:pPr>
              <a:lnSpc>
                <a:spcPct val="90000"/>
              </a:lnSpc>
            </a:pPr>
            <a:r>
              <a:rPr lang="en-US" sz="2400"/>
              <a:t>Playing video games, watching T.V., eating, exercising, day - dreaming, etc.</a:t>
            </a:r>
          </a:p>
          <a:p>
            <a:pPr>
              <a:lnSpc>
                <a:spcPct val="90000"/>
              </a:lnSpc>
            </a:pPr>
            <a:r>
              <a:rPr lang="en-US" sz="2400"/>
              <a:t>Being stressed at work or home, being ill, medications, drugs and alcohol.</a:t>
            </a:r>
          </a:p>
          <a:p>
            <a:pPr>
              <a:lnSpc>
                <a:spcPct val="90000"/>
              </a:lnSpc>
            </a:pPr>
            <a:r>
              <a:rPr lang="en-US" sz="2400"/>
              <a:t>Every time we go into our thoughts we are in hypnosis and every time we  come out of thoughts we come out of hypnosis. </a:t>
            </a:r>
          </a:p>
          <a:p>
            <a:pPr>
              <a:lnSpc>
                <a:spcPct val="90000"/>
              </a:lnSpc>
            </a:pPr>
            <a:r>
              <a:rPr lang="en-US" sz="2400"/>
              <a:t>It’s like breathing</a:t>
            </a:r>
          </a:p>
          <a:p>
            <a:pPr>
              <a:lnSpc>
                <a:spcPct val="90000"/>
              </a:lnSpc>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dissolve">
                                      <p:cBhvr>
                                        <p:cTn id="7" dur="500"/>
                                        <p:tgtEl>
                                          <p:spTgt spid="1044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4451">
                                            <p:txEl>
                                              <p:pRg st="1" end="1"/>
                                            </p:txEl>
                                          </p:spTgt>
                                        </p:tgtEl>
                                        <p:attrNameLst>
                                          <p:attrName>style.visibility</p:attrName>
                                        </p:attrNameLst>
                                      </p:cBhvr>
                                      <p:to>
                                        <p:strVal val="visible"/>
                                      </p:to>
                                    </p:set>
                                    <p:animEffect transition="in" filter="dissolve">
                                      <p:cBhvr>
                                        <p:cTn id="12" dur="500"/>
                                        <p:tgtEl>
                                          <p:spTgt spid="1044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4451">
                                            <p:txEl>
                                              <p:pRg st="2" end="2"/>
                                            </p:txEl>
                                          </p:spTgt>
                                        </p:tgtEl>
                                        <p:attrNameLst>
                                          <p:attrName>style.visibility</p:attrName>
                                        </p:attrNameLst>
                                      </p:cBhvr>
                                      <p:to>
                                        <p:strVal val="visible"/>
                                      </p:to>
                                    </p:set>
                                    <p:animEffect transition="in" filter="dissolve">
                                      <p:cBhvr>
                                        <p:cTn id="17" dur="500"/>
                                        <p:tgtEl>
                                          <p:spTgt spid="1044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4451">
                                            <p:txEl>
                                              <p:pRg st="3" end="3"/>
                                            </p:txEl>
                                          </p:spTgt>
                                        </p:tgtEl>
                                        <p:attrNameLst>
                                          <p:attrName>style.visibility</p:attrName>
                                        </p:attrNameLst>
                                      </p:cBhvr>
                                      <p:to>
                                        <p:strVal val="visible"/>
                                      </p:to>
                                    </p:set>
                                    <p:animEffect transition="in" filter="dissolve">
                                      <p:cBhvr>
                                        <p:cTn id="22" dur="500"/>
                                        <p:tgtEl>
                                          <p:spTgt spid="1044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4451">
                                            <p:txEl>
                                              <p:pRg st="4" end="4"/>
                                            </p:txEl>
                                          </p:spTgt>
                                        </p:tgtEl>
                                        <p:attrNameLst>
                                          <p:attrName>style.visibility</p:attrName>
                                        </p:attrNameLst>
                                      </p:cBhvr>
                                      <p:to>
                                        <p:strVal val="visible"/>
                                      </p:to>
                                    </p:set>
                                    <p:animEffect transition="in" filter="dissolve">
                                      <p:cBhvr>
                                        <p:cTn id="27" dur="500"/>
                                        <p:tgtEl>
                                          <p:spTgt spid="1044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4451">
                                            <p:txEl>
                                              <p:pRg st="5" end="5"/>
                                            </p:txEl>
                                          </p:spTgt>
                                        </p:tgtEl>
                                        <p:attrNameLst>
                                          <p:attrName>style.visibility</p:attrName>
                                        </p:attrNameLst>
                                      </p:cBhvr>
                                      <p:to>
                                        <p:strVal val="visible"/>
                                      </p:to>
                                    </p:set>
                                    <p:animEffect transition="in" filter="dissolve">
                                      <p:cBhvr>
                                        <p:cTn id="32" dur="500"/>
                                        <p:tgtEl>
                                          <p:spTgt spid="10445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4451">
                                            <p:txEl>
                                              <p:pRg st="6" end="6"/>
                                            </p:txEl>
                                          </p:spTgt>
                                        </p:tgtEl>
                                        <p:attrNameLst>
                                          <p:attrName>style.visibility</p:attrName>
                                        </p:attrNameLst>
                                      </p:cBhvr>
                                      <p:to>
                                        <p:strVal val="visible"/>
                                      </p:to>
                                    </p:set>
                                    <p:animEffect transition="in" filter="dissolve">
                                      <p:cBhvr>
                                        <p:cTn id="37" dur="500"/>
                                        <p:tgtEl>
                                          <p:spTgt spid="1044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609600"/>
            <a:ext cx="8229600" cy="990600"/>
          </a:xfrm>
        </p:spPr>
        <p:txBody>
          <a:bodyPr/>
          <a:lstStyle/>
          <a:p>
            <a:pPr algn="ctr"/>
            <a:r>
              <a:rPr lang="en-US" dirty="0">
                <a:cs typeface="Times New Roman" pitchFamily="18" charset="0"/>
              </a:rPr>
              <a:t>The Object of the Game</a:t>
            </a:r>
          </a:p>
        </p:txBody>
      </p:sp>
      <p:sp>
        <p:nvSpPr>
          <p:cNvPr id="91139" name="Rectangle 3"/>
          <p:cNvSpPr>
            <a:spLocks noGrp="1" noChangeArrowheads="1"/>
          </p:cNvSpPr>
          <p:nvPr>
            <p:ph idx="1"/>
          </p:nvPr>
        </p:nvSpPr>
        <p:spPr/>
        <p:txBody>
          <a:bodyPr>
            <a:normAutofit lnSpcReduction="10000"/>
          </a:bodyPr>
          <a:lstStyle/>
          <a:p>
            <a:pPr>
              <a:lnSpc>
                <a:spcPct val="90000"/>
              </a:lnSpc>
              <a:buFontTx/>
              <a:buNone/>
            </a:pPr>
            <a:r>
              <a:rPr lang="en-US" sz="2000">
                <a:cs typeface="Times New Roman" pitchFamily="18" charset="0"/>
              </a:rPr>
              <a:t> Lewis R. Wolberg, M.D. stated: Hypnosis is an intensely meaningful interpersonal experience for the patient, into which he may project strivings, fears and neurotic demands such as are operative whenever he involves himself in a close relationship.</a:t>
            </a:r>
          </a:p>
          <a:p>
            <a:pPr>
              <a:lnSpc>
                <a:spcPct val="90000"/>
              </a:lnSpc>
              <a:buFontTx/>
              <a:buNone/>
            </a:pPr>
            <a:endParaRPr lang="en-US" sz="2000">
              <a:cs typeface="Times New Roman" pitchFamily="18" charset="0"/>
            </a:endParaRPr>
          </a:p>
          <a:p>
            <a:pPr>
              <a:lnSpc>
                <a:spcPct val="90000"/>
              </a:lnSpc>
              <a:buFontTx/>
              <a:buNone/>
            </a:pPr>
            <a:r>
              <a:rPr lang="en-US" sz="2000">
                <a:cs typeface="Times New Roman" pitchFamily="18" charset="0"/>
              </a:rPr>
              <a:t> Rollo May stated: “Its like falling in love”</a:t>
            </a:r>
          </a:p>
          <a:p>
            <a:pPr>
              <a:lnSpc>
                <a:spcPct val="90000"/>
              </a:lnSpc>
            </a:pPr>
            <a:endParaRPr lang="en-US" sz="2000">
              <a:cs typeface="Times New Roman" pitchFamily="18" charset="0"/>
            </a:endParaRPr>
          </a:p>
          <a:p>
            <a:pPr>
              <a:lnSpc>
                <a:spcPct val="90000"/>
              </a:lnSpc>
            </a:pPr>
            <a:r>
              <a:rPr lang="en-US" sz="2000">
                <a:cs typeface="Times New Roman" pitchFamily="18" charset="0"/>
              </a:rPr>
              <a:t>Allow the patient to enter a state between waking and sleep (alpha state) where their defenses are lower and they can readily accept the suggestions that will alter their learned associations. Allow the critical core to diminish in strength through relaxation and trust.</a:t>
            </a:r>
          </a:p>
          <a:p>
            <a:pPr>
              <a:lnSpc>
                <a:spcPct val="90000"/>
              </a:lnSpc>
              <a:buFontTx/>
              <a:buNone/>
            </a:pPr>
            <a:endParaRPr lang="en-US" sz="2000">
              <a:cs typeface="Times New Roman" pitchFamily="18" charset="0"/>
            </a:endParaRPr>
          </a:p>
          <a:p>
            <a:pPr>
              <a:lnSpc>
                <a:spcPct val="90000"/>
              </a:lnSpc>
            </a:pPr>
            <a:r>
              <a:rPr lang="en-US" sz="2000">
                <a:cs typeface="Times New Roman" pitchFamily="18" charset="0"/>
              </a:rPr>
              <a:t> It’s this rapport and therapeutic alliance that allows for work to be done whether in talk therapy or in hypnotherapy. It’s this transference and trust that motivates the patient to lower their defenses and allows overriding more desirable suggestions to replace negative ones.</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dissolve">
                                      <p:cBhvr>
                                        <p:cTn id="7" dur="500"/>
                                        <p:tgtEl>
                                          <p:spTgt spid="91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1139">
                                            <p:txEl>
                                              <p:pRg st="2" end="2"/>
                                            </p:txEl>
                                          </p:spTgt>
                                        </p:tgtEl>
                                        <p:attrNameLst>
                                          <p:attrName>style.visibility</p:attrName>
                                        </p:attrNameLst>
                                      </p:cBhvr>
                                      <p:to>
                                        <p:strVal val="visible"/>
                                      </p:to>
                                    </p:set>
                                    <p:animEffect transition="in" filter="dissolve">
                                      <p:cBhvr>
                                        <p:cTn id="12" dur="500"/>
                                        <p:tgtEl>
                                          <p:spTgt spid="911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1139">
                                            <p:txEl>
                                              <p:pRg st="4" end="4"/>
                                            </p:txEl>
                                          </p:spTgt>
                                        </p:tgtEl>
                                        <p:attrNameLst>
                                          <p:attrName>style.visibility</p:attrName>
                                        </p:attrNameLst>
                                      </p:cBhvr>
                                      <p:to>
                                        <p:strVal val="visible"/>
                                      </p:to>
                                    </p:set>
                                    <p:animEffect transition="in" filter="dissolve">
                                      <p:cBhvr>
                                        <p:cTn id="17" dur="500"/>
                                        <p:tgtEl>
                                          <p:spTgt spid="9113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1139">
                                            <p:txEl>
                                              <p:pRg st="6" end="6"/>
                                            </p:txEl>
                                          </p:spTgt>
                                        </p:tgtEl>
                                        <p:attrNameLst>
                                          <p:attrName>style.visibility</p:attrName>
                                        </p:attrNameLst>
                                      </p:cBhvr>
                                      <p:to>
                                        <p:strVal val="visible"/>
                                      </p:to>
                                    </p:set>
                                    <p:animEffect transition="in" filter="dissolve">
                                      <p:cBhvr>
                                        <p:cTn id="22" dur="500"/>
                                        <p:tgtEl>
                                          <p:spTgt spid="911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457200"/>
            <a:ext cx="8229600" cy="1143000"/>
          </a:xfrm>
        </p:spPr>
        <p:txBody>
          <a:bodyPr>
            <a:normAutofit/>
          </a:bodyPr>
          <a:lstStyle/>
          <a:p>
            <a:pPr algn="ctr"/>
            <a:r>
              <a:rPr lang="en-US" sz="4400" dirty="0"/>
              <a:t>What to Expect and How to Proceed</a:t>
            </a:r>
          </a:p>
        </p:txBody>
      </p:sp>
      <p:sp>
        <p:nvSpPr>
          <p:cNvPr id="92163" name="Rectangle 3"/>
          <p:cNvSpPr>
            <a:spLocks noGrp="1" noChangeArrowheads="1"/>
          </p:cNvSpPr>
          <p:nvPr>
            <p:ph idx="1"/>
          </p:nvPr>
        </p:nvSpPr>
        <p:spPr/>
        <p:txBody>
          <a:bodyPr>
            <a:normAutofit lnSpcReduction="10000"/>
          </a:bodyPr>
          <a:lstStyle/>
          <a:p>
            <a:pPr marL="609600" indent="-609600">
              <a:lnSpc>
                <a:spcPct val="90000"/>
              </a:lnSpc>
            </a:pPr>
            <a:r>
              <a:rPr lang="en-US" sz="2000">
                <a:cs typeface="Times New Roman" pitchFamily="18" charset="0"/>
              </a:rPr>
              <a:t>Induction Techniques (Progressive relaxation,Arm-raise,etc)  Deepening Processes (staircase,elevator,etc) and Suggestion techniques (reciprocal inhibition, associations, visualizations, etc.) </a:t>
            </a:r>
          </a:p>
          <a:p>
            <a:pPr marL="609600" indent="-609600">
              <a:lnSpc>
                <a:spcPct val="90000"/>
              </a:lnSpc>
            </a:pPr>
            <a:r>
              <a:rPr lang="en-US" sz="2000">
                <a:cs typeface="Times New Roman" pitchFamily="18" charset="0"/>
              </a:rPr>
              <a:t>As the patient enters the office either for hypnosis itself or for a dental procedure, the level of anxiety being experienced at the time will be high. As this anxiety increases, the desire to escape into hypnosis will also increase. </a:t>
            </a:r>
          </a:p>
          <a:p>
            <a:pPr marL="609600" indent="-609600">
              <a:lnSpc>
                <a:spcPct val="90000"/>
              </a:lnSpc>
              <a:buFontTx/>
              <a:buAutoNum type="arabicPeriod"/>
            </a:pPr>
            <a:r>
              <a:rPr lang="en-US" sz="2000"/>
              <a:t> </a:t>
            </a:r>
            <a:r>
              <a:rPr lang="en-US" sz="2000">
                <a:cs typeface="Times New Roman" pitchFamily="18" charset="0"/>
              </a:rPr>
              <a:t>Initially, the work will be to establish trust and rapport</a:t>
            </a:r>
          </a:p>
          <a:p>
            <a:pPr marL="990600" lvl="1" indent="-533400">
              <a:lnSpc>
                <a:spcPct val="90000"/>
              </a:lnSpc>
            </a:pPr>
            <a:r>
              <a:rPr lang="en-US" sz="1800">
                <a:cs typeface="Times New Roman" pitchFamily="18" charset="0"/>
              </a:rPr>
              <a:t>Confidence </a:t>
            </a:r>
          </a:p>
          <a:p>
            <a:pPr marL="990600" lvl="1" indent="-533400">
              <a:lnSpc>
                <a:spcPct val="90000"/>
              </a:lnSpc>
            </a:pPr>
            <a:r>
              <a:rPr lang="en-US" sz="1800">
                <a:cs typeface="Times New Roman" pitchFamily="18" charset="0"/>
              </a:rPr>
              <a:t>Warmth</a:t>
            </a:r>
          </a:p>
          <a:p>
            <a:pPr marL="990600" lvl="1" indent="-533400">
              <a:lnSpc>
                <a:spcPct val="90000"/>
              </a:lnSpc>
            </a:pPr>
            <a:r>
              <a:rPr lang="en-US" sz="1800">
                <a:cs typeface="Times New Roman" pitchFamily="18" charset="0"/>
              </a:rPr>
              <a:t>Empathy</a:t>
            </a:r>
          </a:p>
          <a:p>
            <a:pPr marL="609600" indent="-609600">
              <a:lnSpc>
                <a:spcPct val="90000"/>
              </a:lnSpc>
              <a:buFontTx/>
              <a:buAutoNum type="arabicPeriod"/>
            </a:pPr>
            <a:r>
              <a:rPr lang="en-US" sz="2000">
                <a:cs typeface="Times New Roman" pitchFamily="18" charset="0"/>
              </a:rPr>
              <a:t> The patient will be educated about hypnosis </a:t>
            </a:r>
          </a:p>
          <a:p>
            <a:pPr marL="990600" lvl="1" indent="-533400">
              <a:lnSpc>
                <a:spcPct val="90000"/>
              </a:lnSpc>
            </a:pPr>
            <a:r>
              <a:rPr lang="en-US" sz="1800">
                <a:cs typeface="Times New Roman" pitchFamily="18" charset="0"/>
              </a:rPr>
              <a:t>Natural</a:t>
            </a:r>
          </a:p>
          <a:p>
            <a:pPr marL="990600" lvl="1" indent="-533400">
              <a:lnSpc>
                <a:spcPct val="90000"/>
              </a:lnSpc>
            </a:pPr>
            <a:r>
              <a:rPr lang="en-US" sz="1800">
                <a:cs typeface="Times New Roman" pitchFamily="18" charset="0"/>
              </a:rPr>
              <a:t>Like breathing</a:t>
            </a:r>
          </a:p>
          <a:p>
            <a:pPr marL="990600" lvl="1" indent="-533400">
              <a:lnSpc>
                <a:spcPct val="90000"/>
              </a:lnSpc>
            </a:pPr>
            <a:r>
              <a:rPr lang="en-US" sz="1800">
                <a:cs typeface="Times New Roman" pitchFamily="18" charset="0"/>
              </a:rPr>
              <a:t>Will not do anything they wouldn’t normally do</a:t>
            </a:r>
          </a:p>
          <a:p>
            <a:pPr marL="609600" indent="-609600">
              <a:lnSpc>
                <a:spcPct val="90000"/>
              </a:lnSpc>
              <a:buFontTx/>
              <a:buAutoNum type="arabicPeriod"/>
            </a:pP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dissolve">
                                      <p:cBhvr>
                                        <p:cTn id="7" dur="500"/>
                                        <p:tgtEl>
                                          <p:spTgt spid="921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163">
                                            <p:txEl>
                                              <p:pRg st="1" end="1"/>
                                            </p:txEl>
                                          </p:spTgt>
                                        </p:tgtEl>
                                        <p:attrNameLst>
                                          <p:attrName>style.visibility</p:attrName>
                                        </p:attrNameLst>
                                      </p:cBhvr>
                                      <p:to>
                                        <p:strVal val="visible"/>
                                      </p:to>
                                    </p:set>
                                    <p:animEffect transition="in" filter="dissolve">
                                      <p:cBhvr>
                                        <p:cTn id="12" dur="500"/>
                                        <p:tgtEl>
                                          <p:spTgt spid="921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2163">
                                            <p:txEl>
                                              <p:pRg st="2" end="2"/>
                                            </p:txEl>
                                          </p:spTgt>
                                        </p:tgtEl>
                                        <p:attrNameLst>
                                          <p:attrName>style.visibility</p:attrName>
                                        </p:attrNameLst>
                                      </p:cBhvr>
                                      <p:to>
                                        <p:strVal val="visible"/>
                                      </p:to>
                                    </p:set>
                                    <p:animEffect transition="in" filter="dissolve">
                                      <p:cBhvr>
                                        <p:cTn id="17" dur="500"/>
                                        <p:tgtEl>
                                          <p:spTgt spid="921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2163">
                                            <p:txEl>
                                              <p:pRg st="3" end="3"/>
                                            </p:txEl>
                                          </p:spTgt>
                                        </p:tgtEl>
                                        <p:attrNameLst>
                                          <p:attrName>style.visibility</p:attrName>
                                        </p:attrNameLst>
                                      </p:cBhvr>
                                      <p:to>
                                        <p:strVal val="visible"/>
                                      </p:to>
                                    </p:set>
                                    <p:animEffect transition="in" filter="dissolve">
                                      <p:cBhvr>
                                        <p:cTn id="22" dur="500"/>
                                        <p:tgtEl>
                                          <p:spTgt spid="921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2163">
                                            <p:txEl>
                                              <p:pRg st="4" end="4"/>
                                            </p:txEl>
                                          </p:spTgt>
                                        </p:tgtEl>
                                        <p:attrNameLst>
                                          <p:attrName>style.visibility</p:attrName>
                                        </p:attrNameLst>
                                      </p:cBhvr>
                                      <p:to>
                                        <p:strVal val="visible"/>
                                      </p:to>
                                    </p:set>
                                    <p:animEffect transition="in" filter="dissolve">
                                      <p:cBhvr>
                                        <p:cTn id="27" dur="500"/>
                                        <p:tgtEl>
                                          <p:spTgt spid="921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2163">
                                            <p:txEl>
                                              <p:pRg st="5" end="5"/>
                                            </p:txEl>
                                          </p:spTgt>
                                        </p:tgtEl>
                                        <p:attrNameLst>
                                          <p:attrName>style.visibility</p:attrName>
                                        </p:attrNameLst>
                                      </p:cBhvr>
                                      <p:to>
                                        <p:strVal val="visible"/>
                                      </p:to>
                                    </p:set>
                                    <p:animEffect transition="in" filter="dissolve">
                                      <p:cBhvr>
                                        <p:cTn id="32" dur="500"/>
                                        <p:tgtEl>
                                          <p:spTgt spid="921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2163">
                                            <p:txEl>
                                              <p:pRg st="6" end="6"/>
                                            </p:txEl>
                                          </p:spTgt>
                                        </p:tgtEl>
                                        <p:attrNameLst>
                                          <p:attrName>style.visibility</p:attrName>
                                        </p:attrNameLst>
                                      </p:cBhvr>
                                      <p:to>
                                        <p:strVal val="visible"/>
                                      </p:to>
                                    </p:set>
                                    <p:animEffect transition="in" filter="dissolve">
                                      <p:cBhvr>
                                        <p:cTn id="37" dur="500"/>
                                        <p:tgtEl>
                                          <p:spTgt spid="921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2163">
                                            <p:txEl>
                                              <p:pRg st="7" end="7"/>
                                            </p:txEl>
                                          </p:spTgt>
                                        </p:tgtEl>
                                        <p:attrNameLst>
                                          <p:attrName>style.visibility</p:attrName>
                                        </p:attrNameLst>
                                      </p:cBhvr>
                                      <p:to>
                                        <p:strVal val="visible"/>
                                      </p:to>
                                    </p:set>
                                    <p:animEffect transition="in" filter="dissolve">
                                      <p:cBhvr>
                                        <p:cTn id="42" dur="500"/>
                                        <p:tgtEl>
                                          <p:spTgt spid="9216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2163">
                                            <p:txEl>
                                              <p:pRg st="8" end="8"/>
                                            </p:txEl>
                                          </p:spTgt>
                                        </p:tgtEl>
                                        <p:attrNameLst>
                                          <p:attrName>style.visibility</p:attrName>
                                        </p:attrNameLst>
                                      </p:cBhvr>
                                      <p:to>
                                        <p:strVal val="visible"/>
                                      </p:to>
                                    </p:set>
                                    <p:animEffect transition="in" filter="dissolve">
                                      <p:cBhvr>
                                        <p:cTn id="47" dur="500"/>
                                        <p:tgtEl>
                                          <p:spTgt spid="9216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92163">
                                            <p:txEl>
                                              <p:pRg st="9" end="9"/>
                                            </p:txEl>
                                          </p:spTgt>
                                        </p:tgtEl>
                                        <p:attrNameLst>
                                          <p:attrName>style.visibility</p:attrName>
                                        </p:attrNameLst>
                                      </p:cBhvr>
                                      <p:to>
                                        <p:strVal val="visible"/>
                                      </p:to>
                                    </p:set>
                                    <p:animEffect transition="in" filter="dissolve">
                                      <p:cBhvr>
                                        <p:cTn id="52" dur="500"/>
                                        <p:tgtEl>
                                          <p:spTgt spid="921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Autofit/>
          </a:bodyPr>
          <a:lstStyle/>
          <a:p>
            <a:pPr algn="ctr"/>
            <a:r>
              <a:rPr lang="en-US" sz="4400" dirty="0"/>
              <a:t>What to Expect and How to Proceed (Cont.)</a:t>
            </a:r>
          </a:p>
        </p:txBody>
      </p:sp>
      <p:sp>
        <p:nvSpPr>
          <p:cNvPr id="93187" name="Rectangle 3"/>
          <p:cNvSpPr>
            <a:spLocks noGrp="1" noChangeArrowheads="1"/>
          </p:cNvSpPr>
          <p:nvPr>
            <p:ph idx="1"/>
          </p:nvPr>
        </p:nvSpPr>
        <p:spPr/>
        <p:txBody>
          <a:bodyPr>
            <a:normAutofit lnSpcReduction="10000"/>
          </a:bodyPr>
          <a:lstStyle/>
          <a:p>
            <a:pPr marL="609600" indent="-609600">
              <a:lnSpc>
                <a:spcPct val="90000"/>
              </a:lnSpc>
              <a:buFontTx/>
              <a:buAutoNum type="arabicPeriod" startAt="3"/>
            </a:pPr>
            <a:r>
              <a:rPr lang="en-US" sz="2000"/>
              <a:t>As almost </a:t>
            </a:r>
            <a:r>
              <a:rPr lang="en-US" sz="2000">
                <a:cs typeface="Times New Roman" pitchFamily="18" charset="0"/>
              </a:rPr>
              <a:t>every hypnosis session begins, the patient will be eased into a mild trance through either a progressive or passive muscle relaxation exercise beginning with a focus on deep breathing exercises (diaphragmatic breathing).</a:t>
            </a:r>
          </a:p>
          <a:p>
            <a:pPr marL="990600" lvl="1" indent="-533400">
              <a:lnSpc>
                <a:spcPct val="90000"/>
              </a:lnSpc>
            </a:pPr>
            <a:r>
              <a:rPr lang="en-US" sz="2000"/>
              <a:t>F</a:t>
            </a:r>
            <a:r>
              <a:rPr lang="en-US" sz="2000">
                <a:cs typeface="Times New Roman" pitchFamily="18" charset="0"/>
              </a:rPr>
              <a:t>ocus on a spot on the ceiling</a:t>
            </a:r>
          </a:p>
          <a:p>
            <a:pPr marL="990600" lvl="1" indent="-533400">
              <a:lnSpc>
                <a:spcPct val="90000"/>
              </a:lnSpc>
            </a:pPr>
            <a:r>
              <a:rPr lang="en-US" sz="2000">
                <a:cs typeface="Times New Roman" pitchFamily="18" charset="0"/>
              </a:rPr>
              <a:t>Start taking deep breaths where with each inhale they feel the positive strength and comfort entering into their body while with each exhale they’re releasing and </a:t>
            </a:r>
            <a:r>
              <a:rPr lang="en-US" sz="2000" b="1" i="1" u="sng">
                <a:cs typeface="Times New Roman" pitchFamily="18" charset="0"/>
              </a:rPr>
              <a:t>letting go</a:t>
            </a:r>
            <a:r>
              <a:rPr lang="en-US" sz="2000">
                <a:cs typeface="Times New Roman" pitchFamily="18" charset="0"/>
              </a:rPr>
              <a:t> of all fears, doubts, tensions and the past</a:t>
            </a:r>
          </a:p>
          <a:p>
            <a:pPr marL="990600" lvl="1" indent="-533400">
              <a:lnSpc>
                <a:spcPct val="90000"/>
              </a:lnSpc>
            </a:pPr>
            <a:r>
              <a:rPr lang="en-US" sz="2000">
                <a:cs typeface="Times New Roman" pitchFamily="18" charset="0"/>
              </a:rPr>
              <a:t>They begin to visualize a beam of light in any color they wish entering their body from the tips of their toes moving up to the head with each body-part at a time from the largest muscles and bones to the smallest cells and molecules until the jaw drops and they begin to feel very heavy.</a:t>
            </a:r>
          </a:p>
          <a:p>
            <a:pPr marL="990600" lvl="1" indent="-533400">
              <a:lnSpc>
                <a:spcPct val="90000"/>
              </a:lnSpc>
            </a:pPr>
            <a:r>
              <a:rPr lang="en-US" sz="2000">
                <a:cs typeface="Times New Roman" pitchFamily="18" charset="0"/>
              </a:rPr>
              <a:t>The patient is counted down from 5-0 at which time the therapist says: “DEEP SLEEP” etc.</a:t>
            </a:r>
          </a:p>
          <a:p>
            <a:pPr marL="990600" lvl="1" indent="-533400">
              <a:lnSpc>
                <a:spcPct val="90000"/>
              </a:lnSpc>
            </a:pPr>
            <a:endParaRPr lang="en-US" sz="2000">
              <a:cs typeface="Times New Roman" pitchFamily="18" charset="0"/>
            </a:endParaRPr>
          </a:p>
          <a:p>
            <a:pPr marL="990600" lvl="1" indent="-533400">
              <a:lnSpc>
                <a:spcPct val="90000"/>
              </a:lnSpc>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dissolve">
                                      <p:cBhvr>
                                        <p:cTn id="7" dur="500"/>
                                        <p:tgtEl>
                                          <p:spTgt spid="93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3187">
                                            <p:txEl>
                                              <p:pRg st="1" end="1"/>
                                            </p:txEl>
                                          </p:spTgt>
                                        </p:tgtEl>
                                        <p:attrNameLst>
                                          <p:attrName>style.visibility</p:attrName>
                                        </p:attrNameLst>
                                      </p:cBhvr>
                                      <p:to>
                                        <p:strVal val="visible"/>
                                      </p:to>
                                    </p:set>
                                    <p:animEffect transition="in" filter="dissolve">
                                      <p:cBhvr>
                                        <p:cTn id="12" dur="500"/>
                                        <p:tgtEl>
                                          <p:spTgt spid="931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3187">
                                            <p:txEl>
                                              <p:pRg st="2" end="2"/>
                                            </p:txEl>
                                          </p:spTgt>
                                        </p:tgtEl>
                                        <p:attrNameLst>
                                          <p:attrName>style.visibility</p:attrName>
                                        </p:attrNameLst>
                                      </p:cBhvr>
                                      <p:to>
                                        <p:strVal val="visible"/>
                                      </p:to>
                                    </p:set>
                                    <p:animEffect transition="in" filter="dissolve">
                                      <p:cBhvr>
                                        <p:cTn id="17" dur="500"/>
                                        <p:tgtEl>
                                          <p:spTgt spid="931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3187">
                                            <p:txEl>
                                              <p:pRg st="3" end="3"/>
                                            </p:txEl>
                                          </p:spTgt>
                                        </p:tgtEl>
                                        <p:attrNameLst>
                                          <p:attrName>style.visibility</p:attrName>
                                        </p:attrNameLst>
                                      </p:cBhvr>
                                      <p:to>
                                        <p:strVal val="visible"/>
                                      </p:to>
                                    </p:set>
                                    <p:animEffect transition="in" filter="dissolve">
                                      <p:cBhvr>
                                        <p:cTn id="22" dur="500"/>
                                        <p:tgtEl>
                                          <p:spTgt spid="931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3187">
                                            <p:txEl>
                                              <p:pRg st="4" end="4"/>
                                            </p:txEl>
                                          </p:spTgt>
                                        </p:tgtEl>
                                        <p:attrNameLst>
                                          <p:attrName>style.visibility</p:attrName>
                                        </p:attrNameLst>
                                      </p:cBhvr>
                                      <p:to>
                                        <p:strVal val="visible"/>
                                      </p:to>
                                    </p:set>
                                    <p:animEffect transition="in" filter="dissolve">
                                      <p:cBhvr>
                                        <p:cTn id="27" dur="500"/>
                                        <p:tgtEl>
                                          <p:spTgt spid="931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85800" y="228600"/>
            <a:ext cx="7772400" cy="990600"/>
          </a:xfrm>
        </p:spPr>
        <p:txBody>
          <a:bodyPr>
            <a:noAutofit/>
          </a:bodyPr>
          <a:lstStyle/>
          <a:p>
            <a:pPr algn="ctr"/>
            <a:r>
              <a:rPr lang="en-US" sz="3600" dirty="0"/>
              <a:t>What to Expect and How to Proceed (Cont.)</a:t>
            </a:r>
          </a:p>
        </p:txBody>
      </p:sp>
      <p:sp>
        <p:nvSpPr>
          <p:cNvPr id="94211" name="Rectangle 3"/>
          <p:cNvSpPr>
            <a:spLocks noGrp="1" noChangeArrowheads="1"/>
          </p:cNvSpPr>
          <p:nvPr>
            <p:ph idx="1"/>
          </p:nvPr>
        </p:nvSpPr>
        <p:spPr>
          <a:xfrm>
            <a:off x="698500" y="1371600"/>
            <a:ext cx="7772400" cy="4876800"/>
          </a:xfrm>
        </p:spPr>
        <p:txBody>
          <a:bodyPr>
            <a:normAutofit lnSpcReduction="10000"/>
          </a:bodyPr>
          <a:lstStyle/>
          <a:p>
            <a:pPr marL="609600" indent="-609600">
              <a:lnSpc>
                <a:spcPct val="90000"/>
              </a:lnSpc>
              <a:buFontTx/>
              <a:buAutoNum type="arabicPeriod" startAt="4"/>
            </a:pPr>
            <a:r>
              <a:rPr lang="en-US" sz="1800" dirty="0"/>
              <a:t>Now </a:t>
            </a:r>
            <a:r>
              <a:rPr lang="en-US" sz="1800" dirty="0">
                <a:cs typeface="Times New Roman" pitchFamily="18" charset="0"/>
              </a:rPr>
              <a:t>the patient’s defenses will be lowered and he/she will allow the therapist or practitioner to deepen the trance through various methods and then they can use specific techniques to replace negative painful associations with more enjoyable associations.</a:t>
            </a:r>
          </a:p>
          <a:p>
            <a:pPr marL="609600" indent="-609600">
              <a:lnSpc>
                <a:spcPct val="90000"/>
              </a:lnSpc>
              <a:buFontTx/>
              <a:buAutoNum type="arabicPeriod" startAt="4"/>
            </a:pPr>
            <a:r>
              <a:rPr lang="en-US" sz="1800" dirty="0">
                <a:cs typeface="Times New Roman" pitchFamily="18" charset="0"/>
              </a:rPr>
              <a:t>Reciprocal Inhibition</a:t>
            </a:r>
          </a:p>
          <a:p>
            <a:pPr marL="609600" indent="-609600">
              <a:lnSpc>
                <a:spcPct val="90000"/>
              </a:lnSpc>
              <a:buFontTx/>
              <a:buAutoNum type="arabicPeriod" startAt="4"/>
            </a:pPr>
            <a:r>
              <a:rPr lang="en-US" sz="1800" dirty="0">
                <a:cs typeface="Times New Roman" pitchFamily="18" charset="0"/>
              </a:rPr>
              <a:t>Visualization</a:t>
            </a:r>
          </a:p>
          <a:p>
            <a:pPr marL="609600" indent="-609600">
              <a:lnSpc>
                <a:spcPct val="90000"/>
              </a:lnSpc>
              <a:buFontTx/>
              <a:buAutoNum type="arabicPeriod" startAt="4"/>
            </a:pPr>
            <a:r>
              <a:rPr lang="en-US" sz="1800" dirty="0">
                <a:cs typeface="Times New Roman" pitchFamily="18" charset="0"/>
              </a:rPr>
              <a:t>Systematic Desensitization</a:t>
            </a:r>
          </a:p>
          <a:p>
            <a:pPr marL="609600" indent="-609600">
              <a:lnSpc>
                <a:spcPct val="90000"/>
              </a:lnSpc>
              <a:buFontTx/>
              <a:buAutoNum type="arabicPeriod" startAt="4"/>
            </a:pPr>
            <a:r>
              <a:rPr lang="en-US" sz="1800" dirty="0">
                <a:cs typeface="Times New Roman" pitchFamily="18" charset="0"/>
              </a:rPr>
              <a:t>Cognitive Restructuring-Thought Stopping</a:t>
            </a:r>
          </a:p>
          <a:p>
            <a:pPr marL="609600" indent="-609600">
              <a:lnSpc>
                <a:spcPct val="90000"/>
              </a:lnSpc>
              <a:buFontTx/>
              <a:buAutoNum type="arabicPeriod" startAt="4"/>
            </a:pPr>
            <a:r>
              <a:rPr lang="en-US" sz="1800" dirty="0">
                <a:cs typeface="Times New Roman" pitchFamily="18" charset="0"/>
              </a:rPr>
              <a:t>Repetitive Positive Affirmations</a:t>
            </a:r>
          </a:p>
          <a:p>
            <a:pPr marL="609600" indent="-609600">
              <a:lnSpc>
                <a:spcPct val="90000"/>
              </a:lnSpc>
              <a:buFontTx/>
              <a:buAutoNum type="arabicPeriod" startAt="4"/>
            </a:pPr>
            <a:r>
              <a:rPr lang="en-US" sz="1800" dirty="0">
                <a:cs typeface="Times New Roman" pitchFamily="18" charset="0"/>
              </a:rPr>
              <a:t>Aversion Therapy</a:t>
            </a:r>
          </a:p>
          <a:p>
            <a:pPr marL="609600" indent="-609600">
              <a:lnSpc>
                <a:spcPct val="90000"/>
              </a:lnSpc>
              <a:buFontTx/>
              <a:buAutoNum type="arabicPeriod" startAt="4"/>
            </a:pPr>
            <a:r>
              <a:rPr lang="en-US" sz="1800" dirty="0">
                <a:cs typeface="Times New Roman" pitchFamily="18" charset="0"/>
              </a:rPr>
              <a:t>Remember: The more skeptical and resistant the patient is, the less directive the therapy should be. Allow this type to think they are in control. This usually applies to the inferential suggestible. If the patient is compliant and is a literal or somnambulist suggestible, the therapist and therapy can be very directive.</a:t>
            </a:r>
          </a:p>
          <a:p>
            <a:pPr marL="609600" indent="-609600">
              <a:lnSpc>
                <a:spcPct val="90000"/>
              </a:lnSpc>
              <a:buFontTx/>
              <a:buAutoNum type="arabicPeriod" startAt="4"/>
            </a:pPr>
            <a:r>
              <a:rPr lang="en-US" sz="1800" dirty="0">
                <a:cs typeface="Times New Roman" pitchFamily="18" charset="0"/>
              </a:rPr>
              <a:t>Communication between therapist and patient in hypnosis is always easy and highly focused. Remember: this is a state of heightened awareness. We don’t want the  patient to be deeper than the Theta state. If they’re snoring in Delta, not much work can be done.</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dissolve">
                                      <p:cBhvr>
                                        <p:cTn id="7" dur="500"/>
                                        <p:tgtEl>
                                          <p:spTgt spid="94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4211">
                                            <p:txEl>
                                              <p:pRg st="1" end="1"/>
                                            </p:txEl>
                                          </p:spTgt>
                                        </p:tgtEl>
                                        <p:attrNameLst>
                                          <p:attrName>style.visibility</p:attrName>
                                        </p:attrNameLst>
                                      </p:cBhvr>
                                      <p:to>
                                        <p:strVal val="visible"/>
                                      </p:to>
                                    </p:set>
                                    <p:animEffect transition="in" filter="dissolve">
                                      <p:cBhvr>
                                        <p:cTn id="12" dur="500"/>
                                        <p:tgtEl>
                                          <p:spTgt spid="942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4211">
                                            <p:txEl>
                                              <p:pRg st="2" end="2"/>
                                            </p:txEl>
                                          </p:spTgt>
                                        </p:tgtEl>
                                        <p:attrNameLst>
                                          <p:attrName>style.visibility</p:attrName>
                                        </p:attrNameLst>
                                      </p:cBhvr>
                                      <p:to>
                                        <p:strVal val="visible"/>
                                      </p:to>
                                    </p:set>
                                    <p:animEffect transition="in" filter="dissolve">
                                      <p:cBhvr>
                                        <p:cTn id="17" dur="500"/>
                                        <p:tgtEl>
                                          <p:spTgt spid="942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4211">
                                            <p:txEl>
                                              <p:pRg st="3" end="3"/>
                                            </p:txEl>
                                          </p:spTgt>
                                        </p:tgtEl>
                                        <p:attrNameLst>
                                          <p:attrName>style.visibility</p:attrName>
                                        </p:attrNameLst>
                                      </p:cBhvr>
                                      <p:to>
                                        <p:strVal val="visible"/>
                                      </p:to>
                                    </p:set>
                                    <p:animEffect transition="in" filter="dissolve">
                                      <p:cBhvr>
                                        <p:cTn id="22" dur="500"/>
                                        <p:tgtEl>
                                          <p:spTgt spid="942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4211">
                                            <p:txEl>
                                              <p:pRg st="4" end="4"/>
                                            </p:txEl>
                                          </p:spTgt>
                                        </p:tgtEl>
                                        <p:attrNameLst>
                                          <p:attrName>style.visibility</p:attrName>
                                        </p:attrNameLst>
                                      </p:cBhvr>
                                      <p:to>
                                        <p:strVal val="visible"/>
                                      </p:to>
                                    </p:set>
                                    <p:animEffect transition="in" filter="dissolve">
                                      <p:cBhvr>
                                        <p:cTn id="27" dur="500"/>
                                        <p:tgtEl>
                                          <p:spTgt spid="942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4211">
                                            <p:txEl>
                                              <p:pRg st="5" end="5"/>
                                            </p:txEl>
                                          </p:spTgt>
                                        </p:tgtEl>
                                        <p:attrNameLst>
                                          <p:attrName>style.visibility</p:attrName>
                                        </p:attrNameLst>
                                      </p:cBhvr>
                                      <p:to>
                                        <p:strVal val="visible"/>
                                      </p:to>
                                    </p:set>
                                    <p:animEffect transition="in" filter="dissolve">
                                      <p:cBhvr>
                                        <p:cTn id="32" dur="500"/>
                                        <p:tgtEl>
                                          <p:spTgt spid="942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4211">
                                            <p:txEl>
                                              <p:pRg st="6" end="6"/>
                                            </p:txEl>
                                          </p:spTgt>
                                        </p:tgtEl>
                                        <p:attrNameLst>
                                          <p:attrName>style.visibility</p:attrName>
                                        </p:attrNameLst>
                                      </p:cBhvr>
                                      <p:to>
                                        <p:strVal val="visible"/>
                                      </p:to>
                                    </p:set>
                                    <p:animEffect transition="in" filter="dissolve">
                                      <p:cBhvr>
                                        <p:cTn id="37" dur="500"/>
                                        <p:tgtEl>
                                          <p:spTgt spid="942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4211">
                                            <p:txEl>
                                              <p:pRg st="7" end="7"/>
                                            </p:txEl>
                                          </p:spTgt>
                                        </p:tgtEl>
                                        <p:attrNameLst>
                                          <p:attrName>style.visibility</p:attrName>
                                        </p:attrNameLst>
                                      </p:cBhvr>
                                      <p:to>
                                        <p:strVal val="visible"/>
                                      </p:to>
                                    </p:set>
                                    <p:animEffect transition="in" filter="dissolve">
                                      <p:cBhvr>
                                        <p:cTn id="42" dur="500"/>
                                        <p:tgtEl>
                                          <p:spTgt spid="9421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4211">
                                            <p:txEl>
                                              <p:pRg st="8" end="8"/>
                                            </p:txEl>
                                          </p:spTgt>
                                        </p:tgtEl>
                                        <p:attrNameLst>
                                          <p:attrName>style.visibility</p:attrName>
                                        </p:attrNameLst>
                                      </p:cBhvr>
                                      <p:to>
                                        <p:strVal val="visible"/>
                                      </p:to>
                                    </p:set>
                                    <p:animEffect transition="in" filter="dissolve">
                                      <p:cBhvr>
                                        <p:cTn id="47" dur="500"/>
                                        <p:tgtEl>
                                          <p:spTgt spid="942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5800" y="350838"/>
            <a:ext cx="7772400" cy="868362"/>
          </a:xfrm>
        </p:spPr>
        <p:txBody>
          <a:bodyPr>
            <a:normAutofit/>
          </a:bodyPr>
          <a:lstStyle/>
          <a:p>
            <a:pPr algn="ctr"/>
            <a:r>
              <a:rPr lang="en-US" sz="3600" dirty="0"/>
              <a:t>Case Study: Jane the “Gagger”</a:t>
            </a:r>
          </a:p>
        </p:txBody>
      </p:sp>
      <p:sp>
        <p:nvSpPr>
          <p:cNvPr id="95235" name="Rectangle 3"/>
          <p:cNvSpPr>
            <a:spLocks noGrp="1" noChangeArrowheads="1"/>
          </p:cNvSpPr>
          <p:nvPr>
            <p:ph idx="1"/>
          </p:nvPr>
        </p:nvSpPr>
        <p:spPr>
          <a:xfrm>
            <a:off x="304800" y="1143000"/>
            <a:ext cx="8534400" cy="4953000"/>
          </a:xfrm>
        </p:spPr>
        <p:txBody>
          <a:bodyPr>
            <a:normAutofit lnSpcReduction="10000"/>
          </a:bodyPr>
          <a:lstStyle/>
          <a:p>
            <a:pPr marL="609600" indent="-609600">
              <a:lnSpc>
                <a:spcPct val="90000"/>
              </a:lnSpc>
              <a:buFontTx/>
              <a:buNone/>
            </a:pPr>
            <a:endParaRPr lang="en-US" sz="1800" dirty="0">
              <a:cs typeface="Times New Roman" pitchFamily="18" charset="0"/>
            </a:endParaRPr>
          </a:p>
          <a:p>
            <a:pPr marL="609600" indent="-609600">
              <a:lnSpc>
                <a:spcPct val="90000"/>
              </a:lnSpc>
            </a:pPr>
            <a:r>
              <a:rPr lang="en-US" sz="1800" dirty="0">
                <a:cs typeface="Times New Roman" pitchFamily="18" charset="0"/>
              </a:rPr>
              <a:t>Introduce myself</a:t>
            </a:r>
          </a:p>
          <a:p>
            <a:pPr marL="609600" indent="-609600">
              <a:lnSpc>
                <a:spcPct val="90000"/>
              </a:lnSpc>
              <a:buFontTx/>
              <a:buNone/>
            </a:pPr>
            <a:endParaRPr lang="en-US" sz="1800" dirty="0">
              <a:cs typeface="Times New Roman" pitchFamily="18" charset="0"/>
            </a:endParaRPr>
          </a:p>
          <a:p>
            <a:pPr marL="609600" indent="-609600">
              <a:lnSpc>
                <a:spcPct val="90000"/>
              </a:lnSpc>
            </a:pPr>
            <a:r>
              <a:rPr lang="en-US" sz="1800" dirty="0">
                <a:cs typeface="Times New Roman" pitchFamily="18" charset="0"/>
              </a:rPr>
              <a:t>Addressing her belief systems surrounding gagging, dentistry and hypnosis.</a:t>
            </a:r>
          </a:p>
          <a:p>
            <a:pPr marL="609600" indent="-609600">
              <a:lnSpc>
                <a:spcPct val="90000"/>
              </a:lnSpc>
              <a:buFontTx/>
              <a:buNone/>
            </a:pPr>
            <a:endParaRPr lang="en-US" sz="1800" dirty="0">
              <a:cs typeface="Times New Roman" pitchFamily="18" charset="0"/>
            </a:endParaRPr>
          </a:p>
          <a:p>
            <a:pPr marL="609600" indent="-609600">
              <a:lnSpc>
                <a:spcPct val="90000"/>
              </a:lnSpc>
            </a:pPr>
            <a:r>
              <a:rPr lang="en-US" sz="1800" dirty="0">
                <a:cs typeface="Times New Roman" pitchFamily="18" charset="0"/>
              </a:rPr>
              <a:t>Has she ever been hypnotized…What was that like</a:t>
            </a:r>
          </a:p>
          <a:p>
            <a:pPr marL="609600" indent="-609600">
              <a:lnSpc>
                <a:spcPct val="90000"/>
              </a:lnSpc>
              <a:buFontTx/>
              <a:buNone/>
            </a:pPr>
            <a:endParaRPr lang="en-US" sz="1800" dirty="0">
              <a:cs typeface="Times New Roman" pitchFamily="18" charset="0"/>
            </a:endParaRPr>
          </a:p>
          <a:p>
            <a:pPr marL="609600" indent="-609600">
              <a:lnSpc>
                <a:spcPct val="90000"/>
              </a:lnSpc>
            </a:pPr>
            <a:r>
              <a:rPr lang="en-US" sz="1800" dirty="0">
                <a:cs typeface="Times New Roman" pitchFamily="18" charset="0"/>
              </a:rPr>
              <a:t>She will hear everything I say and I wont make her do anything against her will</a:t>
            </a:r>
          </a:p>
          <a:p>
            <a:pPr marL="609600" indent="-609600">
              <a:lnSpc>
                <a:spcPct val="90000"/>
              </a:lnSpc>
              <a:buFontTx/>
              <a:buNone/>
            </a:pPr>
            <a:endParaRPr lang="en-US" sz="1800" dirty="0">
              <a:cs typeface="Times New Roman" pitchFamily="18" charset="0"/>
            </a:endParaRPr>
          </a:p>
          <a:p>
            <a:pPr marL="609600" indent="-609600">
              <a:lnSpc>
                <a:spcPct val="90000"/>
              </a:lnSpc>
            </a:pPr>
            <a:r>
              <a:rPr lang="en-US" sz="1800" dirty="0">
                <a:cs typeface="Times New Roman" pitchFamily="18" charset="0"/>
              </a:rPr>
              <a:t>Ask for her favorite place and her favorite food.</a:t>
            </a:r>
          </a:p>
          <a:p>
            <a:pPr marL="609600" indent="-609600">
              <a:lnSpc>
                <a:spcPct val="90000"/>
              </a:lnSpc>
              <a:buFontTx/>
              <a:buNone/>
            </a:pPr>
            <a:endParaRPr lang="en-US" sz="1800" dirty="0">
              <a:cs typeface="Times New Roman" pitchFamily="18" charset="0"/>
            </a:endParaRPr>
          </a:p>
          <a:p>
            <a:pPr marL="609600" indent="-609600">
              <a:lnSpc>
                <a:spcPct val="90000"/>
              </a:lnSpc>
            </a:pPr>
            <a:r>
              <a:rPr lang="en-US" sz="1800" dirty="0">
                <a:cs typeface="Times New Roman" pitchFamily="18" charset="0"/>
              </a:rPr>
              <a:t>Start breathing and progressive relaxation</a:t>
            </a:r>
          </a:p>
          <a:p>
            <a:pPr marL="609600" indent="-609600">
              <a:lnSpc>
                <a:spcPct val="90000"/>
              </a:lnSpc>
            </a:pPr>
            <a:endParaRPr lang="en-US" sz="1800" dirty="0">
              <a:cs typeface="Times New Roman" pitchFamily="18" charset="0"/>
            </a:endParaRPr>
          </a:p>
          <a:p>
            <a:pPr marL="609600" indent="-609600">
              <a:lnSpc>
                <a:spcPct val="90000"/>
              </a:lnSpc>
            </a:pPr>
            <a:r>
              <a:rPr lang="en-US" sz="1800" dirty="0">
                <a:cs typeface="Times New Roman" pitchFamily="18" charset="0"/>
              </a:rPr>
              <a:t>Suggest that all the sounds around her cause her to go deeper into trance</a:t>
            </a:r>
          </a:p>
          <a:p>
            <a:pPr marL="609600" indent="-609600">
              <a:lnSpc>
                <a:spcPct val="90000"/>
              </a:lnSpc>
              <a:buFontTx/>
              <a:buNone/>
            </a:pPr>
            <a:endParaRPr lang="en-US" sz="1800" dirty="0">
              <a:cs typeface="Times New Roman" pitchFamily="18" charset="0"/>
            </a:endParaRPr>
          </a:p>
          <a:p>
            <a:pPr marL="609600" indent="-609600">
              <a:lnSpc>
                <a:spcPct val="90000"/>
              </a:lnSpc>
            </a:pPr>
            <a:r>
              <a:rPr lang="en-US" sz="1800" dirty="0">
                <a:cs typeface="Times New Roman" pitchFamily="18" charset="0"/>
              </a:rPr>
              <a:t>Count her down (5-0 Deep Sleep)</a:t>
            </a:r>
          </a:p>
          <a:p>
            <a:pPr marL="609600" indent="-609600">
              <a:lnSpc>
                <a:spcPct val="90000"/>
              </a:lnSpc>
              <a:buFontTx/>
              <a:buNone/>
            </a:pPr>
            <a:r>
              <a:rPr lang="en-US" sz="1800" dirty="0"/>
              <a:t> </a:t>
            </a:r>
          </a:p>
          <a:p>
            <a:pPr marL="609600" indent="-609600">
              <a:lnSpc>
                <a:spcPct val="90000"/>
              </a:lnSpc>
            </a:pPr>
            <a:endParaRPr lang="en-US" sz="1800" dirty="0"/>
          </a:p>
          <a:p>
            <a:pPr marL="609600" indent="-609600">
              <a:lnSpc>
                <a:spcPct val="90000"/>
              </a:lnSpc>
              <a:buFontTx/>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5235">
                                            <p:txEl>
                                              <p:pRg st="1" end="1"/>
                                            </p:txEl>
                                          </p:spTgt>
                                        </p:tgtEl>
                                        <p:attrNameLst>
                                          <p:attrName>style.visibility</p:attrName>
                                        </p:attrNameLst>
                                      </p:cBhvr>
                                      <p:to>
                                        <p:strVal val="visible"/>
                                      </p:to>
                                    </p:set>
                                    <p:animEffect transition="in" filter="dissolve">
                                      <p:cBhvr>
                                        <p:cTn id="7" dur="500"/>
                                        <p:tgtEl>
                                          <p:spTgt spid="952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5235">
                                            <p:txEl>
                                              <p:pRg st="3" end="3"/>
                                            </p:txEl>
                                          </p:spTgt>
                                        </p:tgtEl>
                                        <p:attrNameLst>
                                          <p:attrName>style.visibility</p:attrName>
                                        </p:attrNameLst>
                                      </p:cBhvr>
                                      <p:to>
                                        <p:strVal val="visible"/>
                                      </p:to>
                                    </p:set>
                                    <p:animEffect transition="in" filter="dissolve">
                                      <p:cBhvr>
                                        <p:cTn id="12" dur="500"/>
                                        <p:tgtEl>
                                          <p:spTgt spid="9523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5235">
                                            <p:txEl>
                                              <p:pRg st="5" end="5"/>
                                            </p:txEl>
                                          </p:spTgt>
                                        </p:tgtEl>
                                        <p:attrNameLst>
                                          <p:attrName>style.visibility</p:attrName>
                                        </p:attrNameLst>
                                      </p:cBhvr>
                                      <p:to>
                                        <p:strVal val="visible"/>
                                      </p:to>
                                    </p:set>
                                    <p:animEffect transition="in" filter="dissolve">
                                      <p:cBhvr>
                                        <p:cTn id="17" dur="500"/>
                                        <p:tgtEl>
                                          <p:spTgt spid="9523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5235">
                                            <p:txEl>
                                              <p:pRg st="7" end="7"/>
                                            </p:txEl>
                                          </p:spTgt>
                                        </p:tgtEl>
                                        <p:attrNameLst>
                                          <p:attrName>style.visibility</p:attrName>
                                        </p:attrNameLst>
                                      </p:cBhvr>
                                      <p:to>
                                        <p:strVal val="visible"/>
                                      </p:to>
                                    </p:set>
                                    <p:animEffect transition="in" filter="dissolve">
                                      <p:cBhvr>
                                        <p:cTn id="22" dur="500"/>
                                        <p:tgtEl>
                                          <p:spTgt spid="95235">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5235">
                                            <p:txEl>
                                              <p:pRg st="9" end="9"/>
                                            </p:txEl>
                                          </p:spTgt>
                                        </p:tgtEl>
                                        <p:attrNameLst>
                                          <p:attrName>style.visibility</p:attrName>
                                        </p:attrNameLst>
                                      </p:cBhvr>
                                      <p:to>
                                        <p:strVal val="visible"/>
                                      </p:to>
                                    </p:set>
                                    <p:animEffect transition="in" filter="dissolve">
                                      <p:cBhvr>
                                        <p:cTn id="27" dur="500"/>
                                        <p:tgtEl>
                                          <p:spTgt spid="95235">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5235">
                                            <p:txEl>
                                              <p:pRg st="11" end="11"/>
                                            </p:txEl>
                                          </p:spTgt>
                                        </p:tgtEl>
                                        <p:attrNameLst>
                                          <p:attrName>style.visibility</p:attrName>
                                        </p:attrNameLst>
                                      </p:cBhvr>
                                      <p:to>
                                        <p:strVal val="visible"/>
                                      </p:to>
                                    </p:set>
                                    <p:animEffect transition="in" filter="dissolve">
                                      <p:cBhvr>
                                        <p:cTn id="32" dur="500"/>
                                        <p:tgtEl>
                                          <p:spTgt spid="95235">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5235">
                                            <p:txEl>
                                              <p:pRg st="13" end="13"/>
                                            </p:txEl>
                                          </p:spTgt>
                                        </p:tgtEl>
                                        <p:attrNameLst>
                                          <p:attrName>style.visibility</p:attrName>
                                        </p:attrNameLst>
                                      </p:cBhvr>
                                      <p:to>
                                        <p:strVal val="visible"/>
                                      </p:to>
                                    </p:set>
                                    <p:animEffect transition="in" filter="dissolve">
                                      <p:cBhvr>
                                        <p:cTn id="37" dur="500"/>
                                        <p:tgtEl>
                                          <p:spTgt spid="95235">
                                            <p:txEl>
                                              <p:pRg st="13" end="1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5235">
                                            <p:txEl>
                                              <p:pRg st="15" end="15"/>
                                            </p:txEl>
                                          </p:spTgt>
                                        </p:tgtEl>
                                        <p:attrNameLst>
                                          <p:attrName>style.visibility</p:attrName>
                                        </p:attrNameLst>
                                      </p:cBhvr>
                                      <p:to>
                                        <p:strVal val="visible"/>
                                      </p:to>
                                    </p:set>
                                    <p:animEffect transition="in" filter="dissolve">
                                      <p:cBhvr>
                                        <p:cTn id="42" dur="500"/>
                                        <p:tgtEl>
                                          <p:spTgt spid="95235">
                                            <p:txEl>
                                              <p:pRg st="15" end="1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5235">
                                            <p:txEl>
                                              <p:pRg st="16" end="16"/>
                                            </p:txEl>
                                          </p:spTgt>
                                        </p:tgtEl>
                                        <p:attrNameLst>
                                          <p:attrName>style.visibility</p:attrName>
                                        </p:attrNameLst>
                                      </p:cBhvr>
                                      <p:to>
                                        <p:strVal val="visible"/>
                                      </p:to>
                                    </p:set>
                                    <p:animEffect transition="in" filter="dissolve">
                                      <p:cBhvr>
                                        <p:cTn id="47" dur="500"/>
                                        <p:tgtEl>
                                          <p:spTgt spid="9523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WEATHER.wmv">
            <a:hlinkClick r:id="" action="ppaction://media"/>
          </p:cNvPr>
          <p:cNvPicPr>
            <a:picLocks noRot="1" noChangeAspect="1"/>
          </p:cNvPicPr>
          <p:nvPr>
            <a:videoFile r:link="rId1"/>
          </p:nvPr>
        </p:nvPicPr>
        <p:blipFill>
          <a:blip r:embed="rId3" cstate="print"/>
          <a:stretch>
            <a:fillRect/>
          </a:stretch>
        </p:blipFill>
        <p:spPr>
          <a:xfrm>
            <a:off x="1219200" y="990600"/>
            <a:ext cx="6781800" cy="54864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85800" y="350838"/>
            <a:ext cx="7772400" cy="868362"/>
          </a:xfrm>
        </p:spPr>
        <p:txBody>
          <a:bodyPr>
            <a:normAutofit/>
          </a:bodyPr>
          <a:lstStyle/>
          <a:p>
            <a:pPr algn="ctr"/>
            <a:r>
              <a:rPr lang="en-US" sz="3600" dirty="0"/>
              <a:t>Case Study: Jane the “Gagger”(Cont.)</a:t>
            </a:r>
          </a:p>
        </p:txBody>
      </p:sp>
      <p:sp>
        <p:nvSpPr>
          <p:cNvPr id="131075" name="Rectangle 3"/>
          <p:cNvSpPr>
            <a:spLocks noGrp="1" noChangeArrowheads="1"/>
          </p:cNvSpPr>
          <p:nvPr>
            <p:ph idx="1"/>
          </p:nvPr>
        </p:nvSpPr>
        <p:spPr>
          <a:xfrm>
            <a:off x="304800" y="1143000"/>
            <a:ext cx="8534400" cy="4953000"/>
          </a:xfrm>
        </p:spPr>
        <p:txBody>
          <a:bodyPr>
            <a:normAutofit lnSpcReduction="10000"/>
          </a:bodyPr>
          <a:lstStyle/>
          <a:p>
            <a:pPr marL="609600" indent="-609600">
              <a:lnSpc>
                <a:spcPct val="90000"/>
              </a:lnSpc>
              <a:spcBef>
                <a:spcPct val="50000"/>
              </a:spcBef>
              <a:buClrTx/>
              <a:buSzTx/>
              <a:buFontTx/>
              <a:buAutoNum type="arabicPeriod"/>
            </a:pPr>
            <a:endParaRPr lang="en-US" sz="2000" dirty="0">
              <a:solidFill>
                <a:schemeClr val="tx2"/>
              </a:solidFill>
              <a:cs typeface="Times New Roman" pitchFamily="18" charset="0"/>
            </a:endParaRPr>
          </a:p>
          <a:p>
            <a:pPr marL="609600" indent="-609600">
              <a:lnSpc>
                <a:spcPct val="90000"/>
              </a:lnSpc>
              <a:spcBef>
                <a:spcPct val="50000"/>
              </a:spcBef>
              <a:buClrTx/>
              <a:buSzTx/>
            </a:pPr>
            <a:r>
              <a:rPr lang="en-US" sz="2000" dirty="0">
                <a:solidFill>
                  <a:schemeClr val="tx2"/>
                </a:solidFill>
                <a:cs typeface="Times New Roman" pitchFamily="18" charset="0"/>
              </a:rPr>
              <a:t>Have her visualize a staircase of 21 steps and walk her down (deepening</a:t>
            </a:r>
            <a:r>
              <a:rPr lang="en-US" dirty="0">
                <a:solidFill>
                  <a:schemeClr val="tx2"/>
                </a:solidFill>
                <a:cs typeface="Times New Roman" pitchFamily="18" charset="0"/>
              </a:rPr>
              <a:t>)</a:t>
            </a:r>
          </a:p>
          <a:p>
            <a:pPr marL="609600" indent="-609600">
              <a:lnSpc>
                <a:spcPct val="90000"/>
              </a:lnSpc>
              <a:spcBef>
                <a:spcPct val="50000"/>
              </a:spcBef>
            </a:pPr>
            <a:r>
              <a:rPr lang="en-US" sz="1800" dirty="0">
                <a:cs typeface="Times New Roman" pitchFamily="18" charset="0"/>
              </a:rPr>
              <a:t>Have her visualize her favorite place (all senses)</a:t>
            </a:r>
          </a:p>
          <a:p>
            <a:pPr marL="609600" indent="-609600">
              <a:lnSpc>
                <a:spcPct val="90000"/>
              </a:lnSpc>
              <a:spcBef>
                <a:spcPct val="50000"/>
              </a:spcBef>
            </a:pPr>
            <a:r>
              <a:rPr lang="en-US" sz="1800" dirty="0">
                <a:cs typeface="Times New Roman" pitchFamily="18" charset="0"/>
              </a:rPr>
              <a:t>Have her visualize herself eating her favorite food (pizza hut pizza) and understand that when the doctor puts in the mold, she will sense it as pizza. (New Associations)</a:t>
            </a:r>
          </a:p>
          <a:p>
            <a:pPr marL="609600" indent="-609600">
              <a:lnSpc>
                <a:spcPct val="90000"/>
              </a:lnSpc>
              <a:spcBef>
                <a:spcPct val="50000"/>
              </a:spcBef>
            </a:pPr>
            <a:r>
              <a:rPr lang="en-US" sz="1800" dirty="0">
                <a:cs typeface="Times New Roman" pitchFamily="18" charset="0"/>
              </a:rPr>
              <a:t>Continually reassure her as to how well she’s doing.</a:t>
            </a:r>
          </a:p>
          <a:p>
            <a:pPr marL="609600" indent="-609600">
              <a:lnSpc>
                <a:spcPct val="90000"/>
              </a:lnSpc>
              <a:spcBef>
                <a:spcPct val="50000"/>
              </a:spcBef>
            </a:pPr>
            <a:r>
              <a:rPr lang="en-US" sz="1800" dirty="0">
                <a:cs typeface="Times New Roman" pitchFamily="18" charset="0"/>
              </a:rPr>
              <a:t>Initiate Reciprocal Inhibition (have her raise her left hand forefinger as she try's to bring up the gagging reflex and as she reaches the peak, she immediately visualizes her favorite place and how relaxed it is. 3 times through and on the 3</a:t>
            </a:r>
            <a:r>
              <a:rPr lang="en-US" sz="1800" baseline="30000" dirty="0">
                <a:cs typeface="Times New Roman" pitchFamily="18" charset="0"/>
              </a:rPr>
              <a:t>rd</a:t>
            </a:r>
            <a:r>
              <a:rPr lang="en-US" sz="1800" dirty="0">
                <a:cs typeface="Times New Roman" pitchFamily="18" charset="0"/>
              </a:rPr>
              <a:t> time insert the suggestion “the harder you  try to gag, the more relaxed you feel and the quicker you find yourself in your favorite place.</a:t>
            </a:r>
          </a:p>
          <a:p>
            <a:pPr marL="609600" indent="-609600">
              <a:lnSpc>
                <a:spcPct val="90000"/>
              </a:lnSpc>
              <a:spcBef>
                <a:spcPct val="50000"/>
              </a:spcBef>
            </a:pPr>
            <a:r>
              <a:rPr lang="en-US" sz="1800" dirty="0">
                <a:cs typeface="Times New Roman" pitchFamily="18" charset="0"/>
              </a:rPr>
              <a:t>Now ask if she is ready to have the pizza in her mouth at which time the doctor can proceed.</a:t>
            </a:r>
          </a:p>
          <a:p>
            <a:pPr marL="609600" indent="-609600">
              <a:lnSpc>
                <a:spcPct val="90000"/>
              </a:lnSpc>
              <a:spcBef>
                <a:spcPct val="50000"/>
              </a:spcBef>
            </a:pPr>
            <a:r>
              <a:rPr lang="en-US" sz="1800" dirty="0">
                <a:cs typeface="Times New Roman" pitchFamily="18" charset="0"/>
              </a:rPr>
              <a:t>Count her out and let her come back slowly ( 5 minutes)</a:t>
            </a:r>
          </a:p>
          <a:p>
            <a:pPr marL="609600" indent="-609600">
              <a:lnSpc>
                <a:spcPct val="90000"/>
              </a:lnSpc>
              <a:buFontTx/>
              <a:buNone/>
            </a:pPr>
            <a:endParaRPr lang="en-US" sz="2000" dirty="0"/>
          </a:p>
          <a:p>
            <a:pPr marL="609600" indent="-609600">
              <a:lnSpc>
                <a:spcPct val="90000"/>
              </a:lnSpc>
              <a:buFontTx/>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1075">
                                            <p:txEl>
                                              <p:pRg st="1" end="1"/>
                                            </p:txEl>
                                          </p:spTgt>
                                        </p:tgtEl>
                                        <p:attrNameLst>
                                          <p:attrName>style.visibility</p:attrName>
                                        </p:attrNameLst>
                                      </p:cBhvr>
                                      <p:to>
                                        <p:strVal val="visible"/>
                                      </p:to>
                                    </p:set>
                                    <p:animEffect transition="in" filter="dissolve">
                                      <p:cBhvr>
                                        <p:cTn id="7" dur="500"/>
                                        <p:tgtEl>
                                          <p:spTgt spid="131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1075">
                                            <p:txEl>
                                              <p:pRg st="2" end="2"/>
                                            </p:txEl>
                                          </p:spTgt>
                                        </p:tgtEl>
                                        <p:attrNameLst>
                                          <p:attrName>style.visibility</p:attrName>
                                        </p:attrNameLst>
                                      </p:cBhvr>
                                      <p:to>
                                        <p:strVal val="visible"/>
                                      </p:to>
                                    </p:set>
                                    <p:animEffect transition="in" filter="dissolve">
                                      <p:cBhvr>
                                        <p:cTn id="12" dur="500"/>
                                        <p:tgtEl>
                                          <p:spTgt spid="131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1075">
                                            <p:txEl>
                                              <p:pRg st="3" end="3"/>
                                            </p:txEl>
                                          </p:spTgt>
                                        </p:tgtEl>
                                        <p:attrNameLst>
                                          <p:attrName>style.visibility</p:attrName>
                                        </p:attrNameLst>
                                      </p:cBhvr>
                                      <p:to>
                                        <p:strVal val="visible"/>
                                      </p:to>
                                    </p:set>
                                    <p:animEffect transition="in" filter="dissolve">
                                      <p:cBhvr>
                                        <p:cTn id="17" dur="500"/>
                                        <p:tgtEl>
                                          <p:spTgt spid="131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1075">
                                            <p:txEl>
                                              <p:pRg st="4" end="4"/>
                                            </p:txEl>
                                          </p:spTgt>
                                        </p:tgtEl>
                                        <p:attrNameLst>
                                          <p:attrName>style.visibility</p:attrName>
                                        </p:attrNameLst>
                                      </p:cBhvr>
                                      <p:to>
                                        <p:strVal val="visible"/>
                                      </p:to>
                                    </p:set>
                                    <p:animEffect transition="in" filter="dissolve">
                                      <p:cBhvr>
                                        <p:cTn id="22" dur="500"/>
                                        <p:tgtEl>
                                          <p:spTgt spid="1310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1075">
                                            <p:txEl>
                                              <p:pRg st="5" end="5"/>
                                            </p:txEl>
                                          </p:spTgt>
                                        </p:tgtEl>
                                        <p:attrNameLst>
                                          <p:attrName>style.visibility</p:attrName>
                                        </p:attrNameLst>
                                      </p:cBhvr>
                                      <p:to>
                                        <p:strVal val="visible"/>
                                      </p:to>
                                    </p:set>
                                    <p:animEffect transition="in" filter="dissolve">
                                      <p:cBhvr>
                                        <p:cTn id="27" dur="500"/>
                                        <p:tgtEl>
                                          <p:spTgt spid="13107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1075">
                                            <p:txEl>
                                              <p:pRg st="6" end="6"/>
                                            </p:txEl>
                                          </p:spTgt>
                                        </p:tgtEl>
                                        <p:attrNameLst>
                                          <p:attrName>style.visibility</p:attrName>
                                        </p:attrNameLst>
                                      </p:cBhvr>
                                      <p:to>
                                        <p:strVal val="visible"/>
                                      </p:to>
                                    </p:set>
                                    <p:animEffect transition="in" filter="dissolve">
                                      <p:cBhvr>
                                        <p:cTn id="32" dur="500"/>
                                        <p:tgtEl>
                                          <p:spTgt spid="13107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1075">
                                            <p:txEl>
                                              <p:pRg st="7" end="7"/>
                                            </p:txEl>
                                          </p:spTgt>
                                        </p:tgtEl>
                                        <p:attrNameLst>
                                          <p:attrName>style.visibility</p:attrName>
                                        </p:attrNameLst>
                                      </p:cBhvr>
                                      <p:to>
                                        <p:strVal val="visible"/>
                                      </p:to>
                                    </p:set>
                                    <p:animEffect transition="in" filter="dissolve">
                                      <p:cBhvr>
                                        <p:cTn id="37" dur="500"/>
                                        <p:tgtEl>
                                          <p:spTgt spid="1310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704088"/>
            <a:ext cx="8229600" cy="743712"/>
          </a:xfrm>
        </p:spPr>
        <p:txBody>
          <a:bodyPr>
            <a:normAutofit fontScale="90000"/>
          </a:bodyPr>
          <a:lstStyle/>
          <a:p>
            <a:pPr algn="ctr"/>
            <a:r>
              <a:rPr lang="en-US" dirty="0"/>
              <a:t>Future Lecture Topics</a:t>
            </a:r>
          </a:p>
        </p:txBody>
      </p:sp>
      <p:sp>
        <p:nvSpPr>
          <p:cNvPr id="96259" name="Rectangle 3"/>
          <p:cNvSpPr>
            <a:spLocks noGrp="1" noChangeArrowheads="1"/>
          </p:cNvSpPr>
          <p:nvPr>
            <p:ph idx="1"/>
          </p:nvPr>
        </p:nvSpPr>
        <p:spPr/>
        <p:txBody>
          <a:bodyPr>
            <a:normAutofit lnSpcReduction="10000"/>
          </a:bodyPr>
          <a:lstStyle/>
          <a:p>
            <a:pPr>
              <a:lnSpc>
                <a:spcPct val="90000"/>
              </a:lnSpc>
            </a:pPr>
            <a:r>
              <a:rPr lang="en-US" sz="2800">
                <a:cs typeface="Times New Roman" pitchFamily="18" charset="0"/>
              </a:rPr>
              <a:t>Suggestibility and Hypnotizability</a:t>
            </a:r>
            <a:r>
              <a:rPr lang="en-US" sz="2800"/>
              <a:t> </a:t>
            </a:r>
          </a:p>
          <a:p>
            <a:pPr>
              <a:lnSpc>
                <a:spcPct val="90000"/>
              </a:lnSpc>
            </a:pPr>
            <a:r>
              <a:rPr lang="en-US" sz="2800"/>
              <a:t>I</a:t>
            </a:r>
            <a:r>
              <a:rPr lang="en-US" sz="2800">
                <a:cs typeface="Times New Roman" pitchFamily="18" charset="0"/>
              </a:rPr>
              <a:t>nduction and Deepening Techniques</a:t>
            </a:r>
          </a:p>
          <a:p>
            <a:pPr>
              <a:lnSpc>
                <a:spcPct val="90000"/>
              </a:lnSpc>
            </a:pPr>
            <a:r>
              <a:rPr lang="en-US" sz="2800">
                <a:cs typeface="Times New Roman" pitchFamily="18" charset="0"/>
              </a:rPr>
              <a:t>Breathing, Relaxation, Visualization</a:t>
            </a:r>
          </a:p>
          <a:p>
            <a:pPr>
              <a:lnSpc>
                <a:spcPct val="90000"/>
              </a:lnSpc>
            </a:pPr>
            <a:r>
              <a:rPr lang="en-US" sz="2800">
                <a:cs typeface="Times New Roman" pitchFamily="18" charset="0"/>
              </a:rPr>
              <a:t>Different scripts and how to use them:</a:t>
            </a:r>
          </a:p>
          <a:p>
            <a:pPr lvl="1">
              <a:lnSpc>
                <a:spcPct val="90000"/>
              </a:lnSpc>
            </a:pPr>
            <a:r>
              <a:rPr lang="en-US" sz="2400">
                <a:cs typeface="Times New Roman" pitchFamily="18" charset="0"/>
              </a:rPr>
              <a:t>Bruxism,</a:t>
            </a:r>
          </a:p>
          <a:p>
            <a:pPr lvl="1">
              <a:lnSpc>
                <a:spcPct val="90000"/>
              </a:lnSpc>
            </a:pPr>
            <a:r>
              <a:rPr lang="en-US" sz="2400">
                <a:cs typeface="Times New Roman" pitchFamily="18" charset="0"/>
              </a:rPr>
              <a:t>TMJ</a:t>
            </a:r>
          </a:p>
          <a:p>
            <a:pPr lvl="1">
              <a:lnSpc>
                <a:spcPct val="90000"/>
              </a:lnSpc>
            </a:pPr>
            <a:r>
              <a:rPr lang="en-US" sz="2400">
                <a:cs typeface="Times New Roman" pitchFamily="18" charset="0"/>
              </a:rPr>
              <a:t>Gagging, </a:t>
            </a:r>
          </a:p>
          <a:p>
            <a:pPr lvl="1">
              <a:lnSpc>
                <a:spcPct val="90000"/>
              </a:lnSpc>
            </a:pPr>
            <a:r>
              <a:rPr lang="en-US" sz="2400">
                <a:cs typeface="Times New Roman" pitchFamily="18" charset="0"/>
              </a:rPr>
              <a:t>Anesthesia and Alteration of Pain Awareness</a:t>
            </a:r>
          </a:p>
          <a:p>
            <a:pPr lvl="1">
              <a:lnSpc>
                <a:spcPct val="90000"/>
              </a:lnSpc>
            </a:pPr>
            <a:r>
              <a:rPr lang="en-US" sz="2400">
                <a:cs typeface="Times New Roman" pitchFamily="18" charset="0"/>
              </a:rPr>
              <a:t>Dental Phobia</a:t>
            </a:r>
          </a:p>
          <a:p>
            <a:pPr lvl="1">
              <a:lnSpc>
                <a:spcPct val="90000"/>
              </a:lnSpc>
            </a:pPr>
            <a:r>
              <a:rPr lang="en-US" sz="2400">
                <a:cs typeface="Times New Roman" pitchFamily="18" charset="0"/>
              </a:rPr>
              <a:t>Headaches</a:t>
            </a:r>
          </a:p>
          <a:p>
            <a:pPr lvl="1">
              <a:lnSpc>
                <a:spcPct val="90000"/>
              </a:lnSpc>
            </a:pPr>
            <a:r>
              <a:rPr lang="en-US" sz="2400">
                <a:cs typeface="Times New Roman" pitchFamily="18" charset="0"/>
              </a:rPr>
              <a:t> etc. </a:t>
            </a:r>
          </a:p>
          <a:p>
            <a:pPr lvl="1">
              <a:lnSpc>
                <a:spcPct val="90000"/>
              </a:lnSpc>
              <a:buFontTx/>
              <a:buNone/>
            </a:pPr>
            <a:endParaRPr lang="en-US" sz="240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dissolve">
                                      <p:cBhvr>
                                        <p:cTn id="7" dur="500"/>
                                        <p:tgtEl>
                                          <p:spTgt spid="96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Effect transition="in" filter="dissolve">
                                      <p:cBhvr>
                                        <p:cTn id="12" dur="500"/>
                                        <p:tgtEl>
                                          <p:spTgt spid="962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6259">
                                            <p:txEl>
                                              <p:pRg st="2" end="2"/>
                                            </p:txEl>
                                          </p:spTgt>
                                        </p:tgtEl>
                                        <p:attrNameLst>
                                          <p:attrName>style.visibility</p:attrName>
                                        </p:attrNameLst>
                                      </p:cBhvr>
                                      <p:to>
                                        <p:strVal val="visible"/>
                                      </p:to>
                                    </p:set>
                                    <p:animEffect transition="in" filter="dissolve">
                                      <p:cBhvr>
                                        <p:cTn id="17" dur="500"/>
                                        <p:tgtEl>
                                          <p:spTgt spid="962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6259">
                                            <p:txEl>
                                              <p:pRg st="3" end="3"/>
                                            </p:txEl>
                                          </p:spTgt>
                                        </p:tgtEl>
                                        <p:attrNameLst>
                                          <p:attrName>style.visibility</p:attrName>
                                        </p:attrNameLst>
                                      </p:cBhvr>
                                      <p:to>
                                        <p:strVal val="visible"/>
                                      </p:to>
                                    </p:set>
                                    <p:animEffect transition="in" filter="dissolve">
                                      <p:cBhvr>
                                        <p:cTn id="22" dur="500"/>
                                        <p:tgtEl>
                                          <p:spTgt spid="962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6259">
                                            <p:txEl>
                                              <p:pRg st="4" end="4"/>
                                            </p:txEl>
                                          </p:spTgt>
                                        </p:tgtEl>
                                        <p:attrNameLst>
                                          <p:attrName>style.visibility</p:attrName>
                                        </p:attrNameLst>
                                      </p:cBhvr>
                                      <p:to>
                                        <p:strVal val="visible"/>
                                      </p:to>
                                    </p:set>
                                    <p:animEffect transition="in" filter="dissolve">
                                      <p:cBhvr>
                                        <p:cTn id="27" dur="500"/>
                                        <p:tgtEl>
                                          <p:spTgt spid="962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6259">
                                            <p:txEl>
                                              <p:pRg st="5" end="5"/>
                                            </p:txEl>
                                          </p:spTgt>
                                        </p:tgtEl>
                                        <p:attrNameLst>
                                          <p:attrName>style.visibility</p:attrName>
                                        </p:attrNameLst>
                                      </p:cBhvr>
                                      <p:to>
                                        <p:strVal val="visible"/>
                                      </p:to>
                                    </p:set>
                                    <p:animEffect transition="in" filter="dissolve">
                                      <p:cBhvr>
                                        <p:cTn id="32" dur="500"/>
                                        <p:tgtEl>
                                          <p:spTgt spid="962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6259">
                                            <p:txEl>
                                              <p:pRg st="6" end="6"/>
                                            </p:txEl>
                                          </p:spTgt>
                                        </p:tgtEl>
                                        <p:attrNameLst>
                                          <p:attrName>style.visibility</p:attrName>
                                        </p:attrNameLst>
                                      </p:cBhvr>
                                      <p:to>
                                        <p:strVal val="visible"/>
                                      </p:to>
                                    </p:set>
                                    <p:animEffect transition="in" filter="dissolve">
                                      <p:cBhvr>
                                        <p:cTn id="37" dur="500"/>
                                        <p:tgtEl>
                                          <p:spTgt spid="9625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6259">
                                            <p:txEl>
                                              <p:pRg st="7" end="7"/>
                                            </p:txEl>
                                          </p:spTgt>
                                        </p:tgtEl>
                                        <p:attrNameLst>
                                          <p:attrName>style.visibility</p:attrName>
                                        </p:attrNameLst>
                                      </p:cBhvr>
                                      <p:to>
                                        <p:strVal val="visible"/>
                                      </p:to>
                                    </p:set>
                                    <p:animEffect transition="in" filter="dissolve">
                                      <p:cBhvr>
                                        <p:cTn id="42" dur="500"/>
                                        <p:tgtEl>
                                          <p:spTgt spid="9625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6259">
                                            <p:txEl>
                                              <p:pRg st="8" end="8"/>
                                            </p:txEl>
                                          </p:spTgt>
                                        </p:tgtEl>
                                        <p:attrNameLst>
                                          <p:attrName>style.visibility</p:attrName>
                                        </p:attrNameLst>
                                      </p:cBhvr>
                                      <p:to>
                                        <p:strVal val="visible"/>
                                      </p:to>
                                    </p:set>
                                    <p:animEffect transition="in" filter="dissolve">
                                      <p:cBhvr>
                                        <p:cTn id="47" dur="500"/>
                                        <p:tgtEl>
                                          <p:spTgt spid="9625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96259">
                                            <p:txEl>
                                              <p:pRg st="9" end="9"/>
                                            </p:txEl>
                                          </p:spTgt>
                                        </p:tgtEl>
                                        <p:attrNameLst>
                                          <p:attrName>style.visibility</p:attrName>
                                        </p:attrNameLst>
                                      </p:cBhvr>
                                      <p:to>
                                        <p:strVal val="visible"/>
                                      </p:to>
                                    </p:set>
                                    <p:animEffect transition="in" filter="dissolve">
                                      <p:cBhvr>
                                        <p:cTn id="52" dur="500"/>
                                        <p:tgtEl>
                                          <p:spTgt spid="9625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96259">
                                            <p:txEl>
                                              <p:pRg st="10" end="10"/>
                                            </p:txEl>
                                          </p:spTgt>
                                        </p:tgtEl>
                                        <p:attrNameLst>
                                          <p:attrName>style.visibility</p:attrName>
                                        </p:attrNameLst>
                                      </p:cBhvr>
                                      <p:to>
                                        <p:strVal val="visible"/>
                                      </p:to>
                                    </p:set>
                                    <p:animEffect transition="in" filter="dissolve">
                                      <p:cBhvr>
                                        <p:cTn id="57" dur="500"/>
                                        <p:tgtEl>
                                          <p:spTgt spid="9625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p:txBody>
          <a:bodyPr/>
          <a:lstStyle/>
          <a:p>
            <a:r>
              <a:rPr lang="en-US"/>
              <a:t>  QUESTIONS	</a:t>
            </a:r>
          </a:p>
        </p:txBody>
      </p:sp>
      <p:sp>
        <p:nvSpPr>
          <p:cNvPr id="111619" name="Rectangle 3"/>
          <p:cNvSpPr>
            <a:spLocks noGrp="1" noChangeArrowheads="1"/>
          </p:cNvSpPr>
          <p:nvPr>
            <p:ph type="subTitle" idx="1"/>
          </p:nvPr>
        </p:nvSpPr>
        <p:spPr/>
        <p:txBody>
          <a:bodyPr/>
          <a:lstStyle/>
          <a:p>
            <a:r>
              <a:rPr lang="en-US"/>
              <a:t>FIN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1828800" y="2209800"/>
            <a:ext cx="6705600" cy="641350"/>
          </a:xfrm>
          <a:prstGeom prst="rect">
            <a:avLst/>
          </a:prstGeom>
          <a:noFill/>
          <a:ln w="9525">
            <a:noFill/>
            <a:miter lim="800000"/>
            <a:headEnd/>
            <a:tailEnd/>
          </a:ln>
          <a:effectLst/>
        </p:spPr>
        <p:txBody>
          <a:bodyPr>
            <a:spAutoFit/>
          </a:bodyPr>
          <a:lstStyle/>
          <a:p>
            <a:pPr>
              <a:spcBef>
                <a:spcPct val="50000"/>
              </a:spcBef>
            </a:pPr>
            <a:endParaRPr lang="en-US" sz="3600"/>
          </a:p>
        </p:txBody>
      </p:sp>
      <p:sp>
        <p:nvSpPr>
          <p:cNvPr id="12293" name="Text Box 5"/>
          <p:cNvSpPr txBox="1">
            <a:spLocks noChangeArrowheads="1"/>
          </p:cNvSpPr>
          <p:nvPr/>
        </p:nvSpPr>
        <p:spPr bwMode="auto">
          <a:xfrm>
            <a:off x="304800" y="2133600"/>
            <a:ext cx="8534400" cy="914400"/>
          </a:xfrm>
          <a:prstGeom prst="rect">
            <a:avLst/>
          </a:prstGeom>
          <a:noFill/>
          <a:ln w="9525">
            <a:noFill/>
            <a:miter lim="800000"/>
            <a:headEnd/>
            <a:tailEnd/>
          </a:ln>
          <a:effectLst/>
        </p:spPr>
        <p:txBody>
          <a:bodyPr>
            <a:spAutoFit/>
          </a:bodyPr>
          <a:lstStyle/>
          <a:p>
            <a:pPr algn="ctr">
              <a:spcBef>
                <a:spcPct val="50000"/>
              </a:spcBef>
            </a:pPr>
            <a:r>
              <a:rPr lang="en-US" sz="5400" b="1">
                <a:latin typeface="MingLiU" pitchFamily="49" charset="-120"/>
              </a:rPr>
              <a:t>Or Maybe This?</a:t>
            </a:r>
            <a:endParaRPr lang="en-US" sz="5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5" name="dddracula.wmv">
            <a:hlinkClick r:id="" action="ppaction://media"/>
          </p:cNvPr>
          <p:cNvPicPr>
            <a:picLocks noRot="1" noChangeAspect="1" noChangeArrowheads="1"/>
          </p:cNvPicPr>
          <p:nvPr>
            <a:videoFile r:link="rId1"/>
          </p:nvPr>
        </p:nvPicPr>
        <p:blipFill>
          <a:blip r:embed="rId5" cstate="print"/>
          <a:srcRect/>
          <a:stretch>
            <a:fillRect/>
          </a:stretch>
        </p:blipFill>
        <p:spPr bwMode="auto">
          <a:xfrm>
            <a:off x="0" y="0"/>
            <a:ext cx="9144000" cy="6858000"/>
          </a:xfrm>
          <a:prstGeom prst="rect">
            <a:avLst/>
          </a:prstGeom>
          <a:noFill/>
        </p:spPr>
      </p:pic>
      <p:pic>
        <p:nvPicPr>
          <p:cNvPr id="5" name="dddracula.wmv">
            <a:hlinkClick r:id="" action="ppaction://media"/>
          </p:cNvPr>
          <p:cNvPicPr>
            <a:picLocks noRot="1" noChangeAspect="1"/>
          </p:cNvPicPr>
          <p:nvPr>
            <a:videoFile r:link="rId2"/>
          </p:nvPr>
        </p:nvPicPr>
        <p:blipFill>
          <a:blip r:embed="rId6" cstate="print"/>
          <a:stretch>
            <a:fillRect/>
          </a:stretch>
        </p:blipFill>
        <p:spPr>
          <a:xfrm>
            <a:off x="1828800" y="1752600"/>
            <a:ext cx="6019800" cy="3733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536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15365"/>
                </p:tgtEl>
              </p:cMediaNode>
            </p:video>
            <p:seq concurrent="1" nextAc="seek">
              <p:cTn id="8" restart="whenNotActive" fill="hold" evtFilter="cancelBubble" nodeType="interactiveSeq">
                <p:stCondLst>
                  <p:cond evt="onClick" delay="0">
                    <p:tgtEl>
                      <p:spTgt spid="1536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5365"/>
                                        </p:tgtEl>
                                      </p:cBhvr>
                                    </p:cmd>
                                  </p:childTnLst>
                                </p:cTn>
                              </p:par>
                            </p:childTnLst>
                          </p:cTn>
                        </p:par>
                      </p:childTnLst>
                    </p:cTn>
                  </p:par>
                </p:childTnLst>
              </p:cTn>
              <p:nextCondLst>
                <p:cond evt="onClick" delay="0">
                  <p:tgtEl>
                    <p:spTgt spid="15365"/>
                  </p:tgtEl>
                </p:cond>
              </p:nextCondLst>
            </p:seq>
            <p:seq concurrent="1" nextAc="seek">
              <p:cTn id="13" restart="whenNotActive" fill="hold" evtFilter="cancelBubble" nodeType="interactiveSeq">
                <p:stCondLst>
                  <p:cond evt="onClick" delay="0">
                    <p:tgtEl>
                      <p:spTgt spid="5"/>
                    </p:tgtEl>
                  </p:cond>
                </p:stCondLst>
                <p:endSync evt="end" delay="0">
                  <p:rtn val="all"/>
                </p:endSync>
                <p:childTnLst>
                  <p:par>
                    <p:cTn id="14" fill="hold">
                      <p:stCondLst>
                        <p:cond delay="0"/>
                      </p:stCondLst>
                      <p:childTnLst>
                        <p:par>
                          <p:cTn id="15" fill="hold">
                            <p:stCondLst>
                              <p:cond delay="0"/>
                            </p:stCondLst>
                            <p:childTnLst>
                              <p:par>
                                <p:cTn id="16" presetID="2" presetClass="mediacall" presetSubtype="0" fill="hold" nodeType="clickEffect">
                                  <p:stCondLst>
                                    <p:cond delay="0"/>
                                  </p:stCondLst>
                                  <p:childTnLst>
                                    <p:cmd type="call" cmd="togglePause">
                                      <p:cBhvr>
                                        <p:cTn id="17" dur="1" fill="hold"/>
                                        <p:tgtEl>
                                          <p:spTgt spid="5"/>
                                        </p:tgtEl>
                                      </p:cBhvr>
                                    </p:cmd>
                                  </p:childTnLst>
                                </p:cTn>
                              </p:par>
                            </p:childTnLst>
                          </p:cTn>
                        </p:par>
                      </p:childTnLst>
                    </p:cTn>
                  </p:par>
                </p:childTnLst>
              </p:cTn>
              <p:nextCondLst>
                <p:cond evt="onClick" delay="0">
                  <p:tgtEl>
                    <p:spTgt spid="5"/>
                  </p:tgtEl>
                </p:cond>
              </p:nextCondLst>
            </p:seq>
            <p:video>
              <p:cMediaNode>
                <p:cTn id="18"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304800" y="1665288"/>
            <a:ext cx="8534400" cy="925512"/>
          </a:xfrm>
        </p:spPr>
        <p:txBody>
          <a:bodyPr/>
          <a:lstStyle/>
          <a:p>
            <a:pPr algn="ctr">
              <a:spcBef>
                <a:spcPct val="50000"/>
              </a:spcBef>
              <a:buFontTx/>
              <a:buNone/>
            </a:pPr>
            <a:r>
              <a:rPr lang="en-US" sz="5400" b="1">
                <a:latin typeface="MingLiU" pitchFamily="49" charset="-120"/>
              </a:rPr>
              <a:t> Or Hopefully...</a:t>
            </a:r>
          </a:p>
        </p:txBody>
      </p:sp>
      <p:sp>
        <p:nvSpPr>
          <p:cNvPr id="14340" name="Text Box 4"/>
          <p:cNvSpPr txBox="1">
            <a:spLocks noChangeArrowheads="1"/>
          </p:cNvSpPr>
          <p:nvPr/>
        </p:nvSpPr>
        <p:spPr bwMode="auto">
          <a:xfrm>
            <a:off x="381000" y="3581400"/>
            <a:ext cx="8382000" cy="914400"/>
          </a:xfrm>
          <a:prstGeom prst="rect">
            <a:avLst/>
          </a:prstGeom>
          <a:noFill/>
          <a:ln w="9525">
            <a:noFill/>
            <a:miter lim="800000"/>
            <a:headEnd/>
            <a:tailEnd/>
          </a:ln>
          <a:effectLst/>
        </p:spPr>
        <p:txBody>
          <a:bodyPr>
            <a:spAutoFit/>
          </a:bodyPr>
          <a:lstStyle/>
          <a:p>
            <a:pPr algn="ctr">
              <a:spcBef>
                <a:spcPct val="50000"/>
              </a:spcBef>
            </a:pPr>
            <a:r>
              <a:rPr lang="en-US" sz="5400"/>
              <a:t>This?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dissolve">
                                      <p:cBhvr>
                                        <p:cTn id="7"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urgical HypnosisVideo3.wmv">
            <a:hlinkClick r:id="" action="ppaction://media"/>
          </p:cNvPr>
          <p:cNvPicPr>
            <a:picLocks noRot="1" noChangeAspect="1"/>
          </p:cNvPicPr>
          <p:nvPr>
            <a:videoFile r:link="rId1"/>
          </p:nvPr>
        </p:nvPicPr>
        <p:blipFill>
          <a:blip r:embed="rId4" cstate="print"/>
          <a:stretch>
            <a:fillRect/>
          </a:stretch>
        </p:blipFill>
        <p:spPr>
          <a:xfrm>
            <a:off x="1143000" y="1143000"/>
            <a:ext cx="7010400" cy="4495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533400"/>
            <a:ext cx="8229600" cy="762000"/>
          </a:xfrm>
        </p:spPr>
        <p:txBody>
          <a:bodyPr>
            <a:normAutofit fontScale="90000"/>
          </a:bodyPr>
          <a:lstStyle/>
          <a:p>
            <a:pPr algn="ctr"/>
            <a:r>
              <a:rPr lang="en-US" dirty="0"/>
              <a:t>Preconceptions</a:t>
            </a:r>
          </a:p>
        </p:txBody>
      </p:sp>
      <p:sp>
        <p:nvSpPr>
          <p:cNvPr id="24579" name="Rectangle 3"/>
          <p:cNvSpPr>
            <a:spLocks noGrp="1" noChangeArrowheads="1"/>
          </p:cNvSpPr>
          <p:nvPr>
            <p:ph idx="1"/>
          </p:nvPr>
        </p:nvSpPr>
        <p:spPr>
          <a:xfrm>
            <a:off x="685800" y="1524000"/>
            <a:ext cx="7772400" cy="4430713"/>
          </a:xfrm>
        </p:spPr>
        <p:txBody>
          <a:bodyPr>
            <a:normAutofit fontScale="92500" lnSpcReduction="10000"/>
          </a:bodyPr>
          <a:lstStyle/>
          <a:p>
            <a:pPr>
              <a:lnSpc>
                <a:spcPct val="90000"/>
              </a:lnSpc>
            </a:pPr>
            <a:r>
              <a:rPr lang="en-US" sz="2800" dirty="0"/>
              <a:t>It’s important to ask the question: What comes to our minds when we hear the word “HYPNOSIS”</a:t>
            </a:r>
          </a:p>
          <a:p>
            <a:pPr>
              <a:lnSpc>
                <a:spcPct val="90000"/>
              </a:lnSpc>
            </a:pPr>
            <a:r>
              <a:rPr lang="en-US" sz="2800" dirty="0"/>
              <a:t>Do we see: </a:t>
            </a:r>
          </a:p>
          <a:p>
            <a:pPr lvl="1">
              <a:lnSpc>
                <a:spcPct val="90000"/>
              </a:lnSpc>
            </a:pPr>
            <a:r>
              <a:rPr lang="en-US" sz="2400" dirty="0">
                <a:cs typeface="Times New Roman" pitchFamily="18" charset="0"/>
              </a:rPr>
              <a:t>Las Vegas shows with people walking like chickens and quacking like ducks?</a:t>
            </a:r>
            <a:r>
              <a:rPr lang="en-US" sz="2400" dirty="0"/>
              <a:t> </a:t>
            </a:r>
          </a:p>
          <a:p>
            <a:pPr lvl="1">
              <a:lnSpc>
                <a:spcPct val="90000"/>
              </a:lnSpc>
            </a:pPr>
            <a:r>
              <a:rPr lang="en-US" sz="2400" dirty="0"/>
              <a:t>T.V. shows with audience participants acting supposedly against their will?</a:t>
            </a:r>
          </a:p>
          <a:p>
            <a:pPr lvl="1">
              <a:lnSpc>
                <a:spcPct val="90000"/>
              </a:lnSpc>
            </a:pPr>
            <a:r>
              <a:rPr lang="en-US" sz="2400" dirty="0"/>
              <a:t>Movies with Dracula, Mesmer or even </a:t>
            </a:r>
            <a:r>
              <a:rPr lang="en-US" sz="2400" dirty="0" err="1"/>
              <a:t>Svengali</a:t>
            </a:r>
            <a:r>
              <a:rPr lang="en-US" sz="2400" dirty="0"/>
              <a:t>?</a:t>
            </a:r>
          </a:p>
          <a:p>
            <a:pPr>
              <a:lnSpc>
                <a:spcPct val="90000"/>
              </a:lnSpc>
            </a:pPr>
            <a:r>
              <a:rPr lang="en-US" sz="2800" dirty="0"/>
              <a:t>We can assume that if we don’t see hypnosis this way, the majority of our patients will. For this reason it is important to clarify what hypnosis is and what it can and cannot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additive="base">
                                        <p:cTn id="31" dur="500" fill="hold"/>
                                        <p:tgtEl>
                                          <p:spTgt spid="2457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45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 calcmode="lin" valueType="num">
                                      <p:cBhvr additive="base">
                                        <p:cTn id="37" dur="500" fill="hold"/>
                                        <p:tgtEl>
                                          <p:spTgt spid="2457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457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2"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1105</TotalTime>
  <Words>2329</Words>
  <Application>Microsoft Office PowerPoint</Application>
  <PresentationFormat>On-screen Show (4:3)</PresentationFormat>
  <Paragraphs>227</Paragraphs>
  <Slides>42</Slides>
  <Notes>39</Notes>
  <HiddenSlides>0</HiddenSlides>
  <MMClips>5</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Calibri</vt:lpstr>
      <vt:lpstr>Constantia</vt:lpstr>
      <vt:lpstr>MingLiU</vt:lpstr>
      <vt:lpstr>Times New Roman</vt:lpstr>
      <vt:lpstr>trebuchet ms</vt:lpstr>
      <vt:lpstr>Wingdings 2</vt:lpstr>
      <vt:lpstr>Flow</vt:lpstr>
      <vt:lpstr>Something Different</vt:lpstr>
      <vt:lpstr>Hypnosis</vt:lpstr>
      <vt:lpstr>PowerPoint Presentation</vt:lpstr>
      <vt:lpstr>PowerPoint Presentation</vt:lpstr>
      <vt:lpstr>PowerPoint Presentation</vt:lpstr>
      <vt:lpstr>PowerPoint Presentation</vt:lpstr>
      <vt:lpstr>PowerPoint Presentation</vt:lpstr>
      <vt:lpstr>PowerPoint Presentation</vt:lpstr>
      <vt:lpstr>Preconceptions</vt:lpstr>
      <vt:lpstr>Definition of Hypnosis</vt:lpstr>
      <vt:lpstr>Belief Systems and Expectations </vt:lpstr>
      <vt:lpstr>PowerPoint Presentation</vt:lpstr>
      <vt:lpstr>These belief systems and expectations result from a process of classical learning theory of association and identification. Right from the beginning, we need to normalize hypnosis and help the patient realize that we won’t be able to make them do anything they wouldn’t ordinarily want to do. It can’t grow limbs. It can’t take away your own free will and choice. </vt:lpstr>
      <vt:lpstr>Functional Paradigm of Hypnosis: How does it work?</vt:lpstr>
      <vt:lpstr>Functional Paradigm of Hypnosis: How does it work?</vt:lpstr>
      <vt:lpstr>Functional Paradigm of Hypnosis: How does it work?</vt:lpstr>
      <vt:lpstr>Functional Paradigm of Hypnosis: How does it work?</vt:lpstr>
      <vt:lpstr>Functional Paradigm of Hypnosis: How does it work?</vt:lpstr>
      <vt:lpstr>Functional Paradigm of Hypnosis: How does it work?</vt:lpstr>
      <vt:lpstr>PowerPoint Presentation</vt:lpstr>
      <vt:lpstr>PowerPoint Presentation</vt:lpstr>
      <vt:lpstr>Functional Paradigm of Hypnosis: How does it work?</vt:lpstr>
      <vt:lpstr>PowerPoint Presentation</vt:lpstr>
      <vt:lpstr>Functional Paradigm of Hypnosis: How does it work?</vt:lpstr>
      <vt:lpstr>Functional Paradigm of Hypnosis: How does it work?</vt:lpstr>
      <vt:lpstr>Suggestibility</vt:lpstr>
      <vt:lpstr>Suggestibility and Hypnotizability </vt:lpstr>
      <vt:lpstr>The Following are the 3 different types of Suggestibility</vt:lpstr>
      <vt:lpstr>Literal Type</vt:lpstr>
      <vt:lpstr>Inferential Type </vt:lpstr>
      <vt:lpstr>Somnambulistic (Sleepwalker)</vt:lpstr>
      <vt:lpstr>Determining Suggestibility and Hypnotizability</vt:lpstr>
      <vt:lpstr>Aside from the Paradigm, other explanations for how hypnosis works</vt:lpstr>
      <vt:lpstr>How and When Is It Experienced?</vt:lpstr>
      <vt:lpstr>The Object of the Game</vt:lpstr>
      <vt:lpstr>What to Expect and How to Proceed</vt:lpstr>
      <vt:lpstr>What to Expect and How to Proceed (Cont.)</vt:lpstr>
      <vt:lpstr>What to Expect and How to Proceed (Cont.)</vt:lpstr>
      <vt:lpstr>Case Study: Jane the “Gagger”</vt:lpstr>
      <vt:lpstr>Case Study: Jane the “Gagger”(Cont.)</vt:lpstr>
      <vt:lpstr>Future Lecture Topics</vt:lpstr>
      <vt:lpstr>  QUESTIONS </vt:lpstr>
    </vt:vector>
  </TitlesOfParts>
  <Company>Don M Goodman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Hypnosis</dc:title>
  <dc:creator>Don Goodman</dc:creator>
  <cp:lastModifiedBy>Donald Goodman</cp:lastModifiedBy>
  <cp:revision>50</cp:revision>
  <dcterms:created xsi:type="dcterms:W3CDTF">2008-03-25T16:16:18Z</dcterms:created>
  <dcterms:modified xsi:type="dcterms:W3CDTF">2017-03-29T16:51:19Z</dcterms:modified>
</cp:coreProperties>
</file>